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  <p:sldMasterId id="2147483802" r:id="rId2"/>
    <p:sldMasterId id="2147483814" r:id="rId3"/>
    <p:sldMasterId id="2147483916" r:id="rId4"/>
    <p:sldMasterId id="2147483940" r:id="rId5"/>
    <p:sldMasterId id="2147483952" r:id="rId6"/>
  </p:sldMasterIdLst>
  <p:notesMasterIdLst>
    <p:notesMasterId r:id="rId68"/>
  </p:notesMasterIdLst>
  <p:handoutMasterIdLst>
    <p:handoutMasterId r:id="rId69"/>
  </p:handoutMasterIdLst>
  <p:sldIdLst>
    <p:sldId id="256" r:id="rId7"/>
    <p:sldId id="262" r:id="rId8"/>
    <p:sldId id="405" r:id="rId9"/>
    <p:sldId id="461" r:id="rId10"/>
    <p:sldId id="462" r:id="rId11"/>
    <p:sldId id="347" r:id="rId12"/>
    <p:sldId id="465" r:id="rId13"/>
    <p:sldId id="463" r:id="rId14"/>
    <p:sldId id="464" r:id="rId15"/>
    <p:sldId id="466" r:id="rId16"/>
    <p:sldId id="467" r:id="rId17"/>
    <p:sldId id="468" r:id="rId18"/>
    <p:sldId id="469" r:id="rId19"/>
    <p:sldId id="470" r:id="rId20"/>
    <p:sldId id="478" r:id="rId21"/>
    <p:sldId id="479" r:id="rId22"/>
    <p:sldId id="480" r:id="rId23"/>
    <p:sldId id="471" r:id="rId24"/>
    <p:sldId id="472" r:id="rId25"/>
    <p:sldId id="475" r:id="rId26"/>
    <p:sldId id="473" r:id="rId27"/>
    <p:sldId id="474" r:id="rId28"/>
    <p:sldId id="481" r:id="rId29"/>
    <p:sldId id="476" r:id="rId30"/>
    <p:sldId id="477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1" r:id="rId51"/>
    <p:sldId id="502" r:id="rId52"/>
    <p:sldId id="503" r:id="rId53"/>
    <p:sldId id="504" r:id="rId54"/>
    <p:sldId id="505" r:id="rId55"/>
    <p:sldId id="506" r:id="rId56"/>
    <p:sldId id="507" r:id="rId57"/>
    <p:sldId id="508" r:id="rId58"/>
    <p:sldId id="512" r:id="rId59"/>
    <p:sldId id="511" r:id="rId60"/>
    <p:sldId id="516" r:id="rId61"/>
    <p:sldId id="509" r:id="rId62"/>
    <p:sldId id="517" r:id="rId63"/>
    <p:sldId id="513" r:id="rId64"/>
    <p:sldId id="514" r:id="rId65"/>
    <p:sldId id="518" r:id="rId66"/>
    <p:sldId id="515" r:id="rId67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FF0000"/>
    <a:srgbClr val="42BA97"/>
    <a:srgbClr val="FFA161"/>
    <a:srgbClr val="BBD7F8"/>
    <a:srgbClr val="85DFFF"/>
    <a:srgbClr val="FF6600"/>
    <a:srgbClr val="473A86"/>
    <a:srgbClr val="A02818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1518" autoAdjust="0"/>
  </p:normalViewPr>
  <p:slideViewPr>
    <p:cSldViewPr snapToGrid="0">
      <p:cViewPr varScale="1">
        <p:scale>
          <a:sx n="74" d="100"/>
          <a:sy n="74" d="100"/>
        </p:scale>
        <p:origin x="77" y="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B9E85-B341-4087-A490-6D274178A5BF}" type="datetimeFigureOut">
              <a:rPr lang="fr-FR" smtClean="0"/>
              <a:t>05/07/2016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BAEBD-9755-473A-B812-B6CA51F177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560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997E-1201-4197-9A68-A6F0FBBCEA7A}" type="datetimeFigureOut">
              <a:rPr lang="fr-FR" smtClean="0"/>
              <a:pPr/>
              <a:t>04/07/2016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A89C-BE0C-4700-96C6-83FDC3F6979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59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36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98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40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765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85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85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33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73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959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9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822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183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986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55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973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07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026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5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8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626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07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817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71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11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366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397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04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126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754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17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355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95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671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87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672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95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315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608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6510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120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281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179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34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11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40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1784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983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02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173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731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95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0277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525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8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44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58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A89C-BE0C-4700-96C6-83FDC3F6979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53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7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72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5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0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4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5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55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66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0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84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86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6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74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76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15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0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7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7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4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01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77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7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34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49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566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76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37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93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818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220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88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547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25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68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8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1533217"/>
            <a:ext cx="10058400" cy="4647663"/>
          </a:xfrm>
        </p:spPr>
        <p:txBody>
          <a:bodyPr/>
          <a:lstStyle>
            <a:lvl2pPr marL="384048" indent="-324000">
              <a:buFont typeface="Wingdings 3" panose="05040102010807070707" pitchFamily="18" charset="2"/>
              <a:buChar char=""/>
              <a:defRPr/>
            </a:lvl2pPr>
            <a:lvl3pPr marL="566928" indent="-182880">
              <a:buSzPct val="80000"/>
              <a:buFont typeface="Wingdings 3" panose="05040102010807070707" pitchFamily="18" charset="2"/>
              <a:buChar char="´"/>
              <a:defRPr/>
            </a:lvl3pPr>
            <a:lvl4pPr marL="749808" indent="-182880">
              <a:buSzPct val="80000"/>
              <a:buFont typeface="Wingdings 3" panose="05040102010807070707" pitchFamily="18" charset="2"/>
              <a:buChar char="´"/>
              <a:defRPr/>
            </a:lvl4pPr>
            <a:lvl5pPr marL="932688" indent="-182880">
              <a:buSzPct val="80000"/>
              <a:buFont typeface="Wingdings 3" panose="05040102010807070707" pitchFamily="18" charset="2"/>
              <a:buChar char="´"/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227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720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013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8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836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34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863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59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62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164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945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3610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61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939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64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00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4883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9355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2237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5944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4875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8634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17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8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5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0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4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39139"/>
            <a:ext cx="10058400" cy="4429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87" y="6459785"/>
            <a:ext cx="2846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</a:defRPr>
            </a:lvl1pPr>
          </a:lstStyle>
          <a:p>
            <a:r>
              <a:rPr lang="fr-FR" dirty="0" err="1" smtClean="0"/>
              <a:t>European</a:t>
            </a:r>
            <a:r>
              <a:rPr lang="fr-FR" dirty="0" smtClean="0"/>
              <a:t> </a:t>
            </a:r>
            <a:r>
              <a:rPr lang="fr-FR" dirty="0" err="1" smtClean="0"/>
              <a:t>Summer</a:t>
            </a:r>
            <a:r>
              <a:rPr lang="fr-FR" dirty="0" smtClean="0"/>
              <a:t> </a:t>
            </a:r>
            <a:r>
              <a:rPr lang="fr-FR" dirty="0" err="1" smtClean="0"/>
              <a:t>School</a:t>
            </a:r>
            <a:r>
              <a:rPr lang="fr-FR" dirty="0" smtClean="0"/>
              <a:t>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4519" y="6451950"/>
            <a:ext cx="6951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5588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0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2520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´"/>
        <a:defRPr lang="fr-FR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European Summer School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Modelling and simulation in systems and synthetic biology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D55EF-95A3-4A8F-AFA3-D1A5D6C064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42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4.emf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4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7.emf"/><Relationship Id="rId4" Type="http://schemas.openxmlformats.org/officeDocument/2006/relationships/image" Target="../media/image8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828662"/>
            <a:ext cx="12192000" cy="2428072"/>
          </a:xfrm>
        </p:spPr>
        <p:txBody>
          <a:bodyPr>
            <a:normAutofit/>
          </a:bodyPr>
          <a:lstStyle/>
          <a:p>
            <a:pPr algn="ctr"/>
            <a:r>
              <a:rPr lang="en-US" sz="6600" b="1" cap="small" noProof="0" dirty="0" smtClean="0"/>
              <a:t>Modelling and Simulation </a:t>
            </a:r>
            <a:br>
              <a:rPr lang="en-US" sz="6600" b="1" cap="small" noProof="0" dirty="0" smtClean="0"/>
            </a:br>
            <a:r>
              <a:rPr lang="en-US" sz="6600" b="1" cap="small" noProof="0" dirty="0" smtClean="0"/>
              <a:t>in Systems and Synthetic Biology</a:t>
            </a:r>
            <a:endParaRPr lang="en-US" sz="5400" i="1" cap="small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8609" y="4587442"/>
            <a:ext cx="11474782" cy="1589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cap="small" noProof="0" dirty="0" smtClean="0">
                <a:latin typeface="+mn-lt"/>
              </a:rPr>
              <a:t>Morgan MADEC</a:t>
            </a:r>
            <a:endParaRPr lang="en-US" sz="2800" cap="small" noProof="0" dirty="0" smtClean="0">
              <a:latin typeface="+mn-lt"/>
            </a:endParaRPr>
          </a:p>
          <a:p>
            <a:pPr algn="ctr"/>
            <a:r>
              <a:rPr lang="en-US" b="1" i="1" cap="small" noProof="0" dirty="0" smtClean="0">
                <a:latin typeface="+mn-lt"/>
              </a:rPr>
              <a:t>ICube</a:t>
            </a:r>
            <a:r>
              <a:rPr lang="en-US" b="1" i="1" cap="small" noProof="0" dirty="0" smtClean="0">
                <a:latin typeface="+mn-lt"/>
              </a:rPr>
              <a:t>  Laboratory, Strasbourg, France</a:t>
            </a:r>
            <a:endParaRPr lang="en-US" b="1" i="1" cap="small" noProof="0" dirty="0" smtClean="0">
              <a:latin typeface="+mn-lt"/>
            </a:endParaRPr>
          </a:p>
        </p:txBody>
      </p:sp>
      <p:pic>
        <p:nvPicPr>
          <p:cNvPr id="6" name="Picture 6" descr="http://miv.u-strasbg.fr/collet/ICube_B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4" y="245648"/>
            <a:ext cx="2363928" cy="7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istes.u-strasbg.fr/static-sympa/icons/logo_unistr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15" y="149111"/>
            <a:ext cx="2351117" cy="1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2215" r="1363"/>
          <a:stretch/>
        </p:blipFill>
        <p:spPr>
          <a:xfrm>
            <a:off x="2620241" y="1126221"/>
            <a:ext cx="6951518" cy="10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Writing the ODE set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blipFill rotWithShape="0">
                <a:blip r:embed="rId3"/>
                <a:stretch>
                  <a:fillRect l="-582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379053" y="3894066"/>
                <a:ext cx="3677673" cy="228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𝐸𝑆</m:t>
                    </m:r>
                  </m:oMath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53" y="3894066"/>
                <a:ext cx="3677673" cy="2284472"/>
              </a:xfrm>
              <a:prstGeom prst="rect">
                <a:avLst/>
              </a:prstGeom>
              <a:blipFill rotWithShape="0">
                <a:blip r:embed="rId4"/>
                <a:stretch>
                  <a:fillRect l="-16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6941574" y="3870839"/>
                <a:ext cx="3989747" cy="2430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fr-FR" dirty="0" smtClean="0"/>
                  <a:t>1st </a:t>
                </a:r>
                <a:r>
                  <a:rPr lang="fr-FR" dirty="0" smtClean="0"/>
                  <a:t>observation: </a:t>
                </a:r>
                <a:r>
                  <a:rPr lang="fr-FR" dirty="0" err="1" smtClean="0"/>
                  <a:t>equations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linked</a:t>
                </a:r>
                <a:endParaRPr lang="fr-FR" dirty="0" smtClean="0"/>
              </a:p>
              <a:p>
                <a:pPr>
                  <a:buClr>
                    <a:schemeClr val="accent1"/>
                  </a:buClr>
                </a:pPr>
                <a:endParaRPr lang="fr-FR" dirty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>
                  <a:buClr>
                    <a:schemeClr val="accent1"/>
                  </a:buClr>
                </a:pPr>
                <a:endParaRPr lang="fr-FR" dirty="0"/>
              </a:p>
              <a:p>
                <a:pPr>
                  <a:buClr>
                    <a:schemeClr val="accent1"/>
                  </a:buClr>
                </a:pPr>
                <a:r>
                  <a:rPr lang="fr-FR" dirty="0" err="1" smtClean="0"/>
                  <a:t>Could</a:t>
                </a:r>
                <a:r>
                  <a:rPr lang="fr-FR" dirty="0" smtClean="0"/>
                  <a:t> have been </a:t>
                </a:r>
                <a:r>
                  <a:rPr lang="fr-FR" dirty="0" err="1" smtClean="0"/>
                  <a:t>deduced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74" y="3870839"/>
                <a:ext cx="3989747" cy="2430409"/>
              </a:xfrm>
              <a:prstGeom prst="rect">
                <a:avLst/>
              </a:prstGeom>
              <a:blipFill rotWithShape="0">
                <a:blip r:embed="rId5"/>
                <a:stretch>
                  <a:fillRect l="-1376" t="-1504" b="-20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Quasi Steady-States (QSS) approximation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blipFill rotWithShape="0">
                <a:blip r:embed="rId3"/>
                <a:stretch>
                  <a:fillRect l="-582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379053" y="3894066"/>
                <a:ext cx="3677673" cy="228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𝐸𝑆</m:t>
                    </m:r>
                  </m:oMath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53" y="3894066"/>
                <a:ext cx="3677673" cy="2284472"/>
              </a:xfrm>
              <a:prstGeom prst="rect">
                <a:avLst/>
              </a:prstGeom>
              <a:blipFill rotWithShape="0">
                <a:blip r:embed="rId4"/>
                <a:stretch>
                  <a:fillRect l="-16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5977824" y="3870839"/>
                <a:ext cx="6047874" cy="212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dirty="0" smtClean="0"/>
                  <a:t>Let </a:t>
                </a:r>
                <a:r>
                  <a:rPr lang="fr-FR" dirty="0" smtClean="0"/>
                  <a:t>us assume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reaction</a:t>
                </a:r>
                <a:r>
                  <a:rPr lang="fr-FR" dirty="0" smtClean="0"/>
                  <a:t> 2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faster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reaction</a:t>
                </a:r>
                <a:r>
                  <a:rPr lang="fr-FR" dirty="0" smtClean="0"/>
                  <a:t> 1</a:t>
                </a:r>
              </a:p>
              <a:p>
                <a:pPr>
                  <a:buClr>
                    <a:schemeClr val="accent1"/>
                  </a:buClr>
                </a:pPr>
                <a:r>
                  <a:rPr lang="fr-FR" dirty="0" smtClean="0"/>
                  <a:t>As </a:t>
                </a:r>
                <a:r>
                  <a:rPr lang="fr-FR" dirty="0" err="1" smtClean="0"/>
                  <a:t>soon</a:t>
                </a:r>
                <a:r>
                  <a:rPr lang="fr-FR" dirty="0" smtClean="0"/>
                  <a:t> as an ES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produced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instantaneously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consumed</a:t>
                </a:r>
                <a:endParaRPr lang="fr-FR" dirty="0" smtClean="0"/>
              </a:p>
              <a:p>
                <a:pPr>
                  <a:buClr>
                    <a:schemeClr val="accent1"/>
                  </a:buClr>
                </a:pPr>
                <a:r>
                  <a:rPr lang="fr-FR" b="1" dirty="0" smtClean="0"/>
                  <a:t>Quasi </a:t>
                </a:r>
                <a:r>
                  <a:rPr lang="fr-FR" b="1" dirty="0" err="1" smtClean="0"/>
                  <a:t>Steady</a:t>
                </a:r>
                <a:r>
                  <a:rPr lang="fr-FR" b="1" dirty="0" smtClean="0"/>
                  <a:t>-States</a:t>
                </a:r>
                <a:r>
                  <a:rPr lang="fr-FR" dirty="0"/>
                  <a:t> (QSS</a:t>
                </a:r>
                <a:r>
                  <a:rPr lang="fr-FR" dirty="0" smtClean="0"/>
                  <a:t>) </a:t>
                </a:r>
                <a:r>
                  <a:rPr lang="fr-FR" dirty="0" smtClean="0"/>
                  <a:t>approximation</a:t>
                </a:r>
                <a:endParaRPr lang="fr-FR" dirty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           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fr-FR" b="1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24" y="3870839"/>
                <a:ext cx="6047874" cy="2129044"/>
              </a:xfrm>
              <a:prstGeom prst="rect">
                <a:avLst/>
              </a:prstGeom>
              <a:blipFill rotWithShape="0">
                <a:blip r:embed="rId5"/>
                <a:stretch>
                  <a:fillRect l="-907" t="-17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Reaction rate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blipFill rotWithShape="0">
                <a:blip r:embed="rId3"/>
                <a:stretch>
                  <a:fillRect l="-582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270898" y="3971748"/>
                <a:ext cx="4116896" cy="1571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b="1" dirty="0" smtClean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98" y="3971748"/>
                <a:ext cx="4116896" cy="1571841"/>
              </a:xfrm>
              <a:prstGeom prst="rect">
                <a:avLst/>
              </a:prstGeom>
              <a:blipFill rotWithShape="0">
                <a:blip r:embed="rId4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5856093" y="4797104"/>
            <a:ext cx="540774" cy="15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998188" y="3971748"/>
                <a:ext cx="3820982" cy="2101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</m:oMath>
                  </m:oMathPara>
                </a14:m>
                <a:endParaRPr lang="fr-FR" dirty="0" smtClean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88" y="3971748"/>
                <a:ext cx="3820982" cy="2101344"/>
              </a:xfrm>
              <a:prstGeom prst="rect">
                <a:avLst/>
              </a:prstGeom>
              <a:blipFill rotWithShape="0">
                <a:blip r:embed="rId5"/>
                <a:stretch>
                  <a:fillRect l="-2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Reaction rate</a:t>
                </a:r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blipFill rotWithShape="0">
                <a:blip r:embed="rId3"/>
                <a:stretch>
                  <a:fillRect l="-582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659272" y="4492858"/>
                <a:ext cx="1841466" cy="831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272" y="4492858"/>
                <a:ext cx="1841466" cy="8312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à coins arrondis 9"/>
          <p:cNvSpPr/>
          <p:nvPr/>
        </p:nvSpPr>
        <p:spPr>
          <a:xfrm>
            <a:off x="1531347" y="4448556"/>
            <a:ext cx="1969391" cy="875555"/>
          </a:xfrm>
          <a:prstGeom prst="roundRect">
            <a:avLst/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58059" y="5456434"/>
                <a:ext cx="371473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fr-FR" b="0" dirty="0" smtClean="0">
                    <a:ea typeface="Cambria Math" panose="02040503050406030204" pitchFamily="18" charset="0"/>
                  </a:rPr>
                  <a:t>Avec,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</m:oMath>
                </a14:m>
                <a:r>
                  <a:rPr lang="fr-FR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59" y="5456434"/>
                <a:ext cx="3714735" cy="431785"/>
              </a:xfrm>
              <a:prstGeom prst="rect">
                <a:avLst/>
              </a:prstGeom>
              <a:blipFill rotWithShape="0">
                <a:blip r:embed="rId5"/>
                <a:stretch>
                  <a:fillRect l="-3941" t="-2817" r="-164" b="-12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565058" y="46703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endParaRPr lang="fr-FR" dirty="0" smtClean="0"/>
          </a:p>
          <a:p>
            <a:pPr>
              <a:buClr>
                <a:schemeClr val="accent1"/>
              </a:buClr>
            </a:pP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6"/>
          <a:srcRect l="5341" r="25816" b="19142"/>
          <a:stretch/>
        </p:blipFill>
        <p:spPr>
          <a:xfrm>
            <a:off x="6337114" y="3640822"/>
            <a:ext cx="4409001" cy="2528572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>
            <a:off x="6442745" y="3818582"/>
            <a:ext cx="5288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6662257" y="4848837"/>
            <a:ext cx="38449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7055141" y="3818582"/>
            <a:ext cx="0" cy="20612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5870746" y="3656154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46" y="3656154"/>
                <a:ext cx="70403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/>
              <p:cNvSpPr txBox="1"/>
              <p:nvPr/>
            </p:nvSpPr>
            <p:spPr>
              <a:xfrm>
                <a:off x="7023092" y="5470172"/>
                <a:ext cx="564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92" y="5470172"/>
                <a:ext cx="564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/>
          <p:cNvCxnSpPr/>
          <p:nvPr/>
        </p:nvCxnSpPr>
        <p:spPr>
          <a:xfrm flipV="1">
            <a:off x="6662257" y="3338818"/>
            <a:ext cx="501941" cy="25204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94668"/>
            <a:ext cx="104693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Validity of QSS approximation</a:t>
            </a:r>
            <a:endParaRPr lang="en-US" sz="2000" dirty="0" smtClean="0"/>
          </a:p>
          <a:p>
            <a:pPr algn="ctr">
              <a:spcAft>
                <a:spcPts val="600"/>
              </a:spcAft>
              <a:buClr>
                <a:schemeClr val="accent1"/>
              </a:buClr>
            </a:pPr>
            <a:endParaRPr lang="en-US" sz="2000" b="1" dirty="0" smtClean="0">
              <a:solidFill>
                <a:srgbClr val="C0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25909" b="20562"/>
          <a:stretch/>
        </p:blipFill>
        <p:spPr>
          <a:xfrm>
            <a:off x="1849454" y="2387083"/>
            <a:ext cx="7361660" cy="3854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931261" y="2687219"/>
                <a:ext cx="1587229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fr-FR" b="0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QSSA </a:t>
                </a:r>
                <a:r>
                  <a:rPr lang="fr-FR" dirty="0" err="1" smtClean="0"/>
                  <a:t>validated</a:t>
                </a:r>
                <a:endParaRPr lang="fr-FR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61" y="2687219"/>
                <a:ext cx="1587229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3065" r="-3831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94668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/>
              <a:t>Validity of QSS approximation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646036" y="2695608"/>
                <a:ext cx="2281971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fr-FR" b="0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QSSA </a:t>
                </a:r>
                <a:r>
                  <a:rPr lang="fr-FR" dirty="0" err="1" smtClean="0"/>
                  <a:t>almost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validated</a:t>
                </a:r>
                <a:endParaRPr lang="fr-FR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36" y="2695608"/>
                <a:ext cx="228197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2133" r="-1867" b="-53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5787" r="24812" b="19006"/>
          <a:stretch/>
        </p:blipFill>
        <p:spPr>
          <a:xfrm>
            <a:off x="1889338" y="2387083"/>
            <a:ext cx="6766018" cy="385560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94668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/>
              <a:t>Validity of QSS approximation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646036" y="2695608"/>
                <a:ext cx="2042419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fr-FR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b="0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QSSA not </a:t>
                </a:r>
                <a:r>
                  <a:rPr lang="fr-FR" dirty="0" err="1" smtClean="0"/>
                  <a:t>validated</a:t>
                </a:r>
                <a:endParaRPr lang="fr-FR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36" y="2695608"/>
                <a:ext cx="2042419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2388" b="-53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5787" r="24389" b="19870"/>
          <a:stretch/>
        </p:blipFill>
        <p:spPr>
          <a:xfrm>
            <a:off x="2122413" y="2387083"/>
            <a:ext cx="6880621" cy="38556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94668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/>
              <a:t>Validity of QSS approximation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6547" r="25994" b="19351"/>
          <a:stretch/>
        </p:blipFill>
        <p:spPr>
          <a:xfrm>
            <a:off x="2583809" y="2513218"/>
            <a:ext cx="6604902" cy="38556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Binding polynomial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270898" y="3971748"/>
                <a:ext cx="5569923" cy="1061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𝑃𝐿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98" y="3971748"/>
                <a:ext cx="5569923" cy="1061829"/>
              </a:xfrm>
              <a:prstGeom prst="rect">
                <a:avLst/>
              </a:prstGeom>
              <a:blipFill rotWithShape="0">
                <a:blip r:embed="rId4"/>
                <a:stretch>
                  <a:fillRect l="-1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189703" y="3239929"/>
                <a:ext cx="491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the association constant for </a:t>
                </a:r>
                <a:r>
                  <a:rPr lang="fr-FR" dirty="0" err="1" smtClean="0"/>
                  <a:t>each</a:t>
                </a:r>
                <a:r>
                  <a:rPr lang="fr-FR" dirty="0" smtClean="0"/>
                  <a:t> binding.</a:t>
                </a:r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3" y="3239929"/>
                <a:ext cx="4916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91" t="-8197" r="-372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4202493" y="2942117"/>
            <a:ext cx="459225" cy="4448668"/>
          </a:xfrm>
          <a:prstGeom prst="leftBrace">
            <a:avLst>
              <a:gd name="adj1" fmla="val 4473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951789" y="4630876"/>
            <a:ext cx="3383999" cy="1199252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403618" y="541342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b="1" dirty="0" smtClean="0"/>
              <a:t>Binding polynomial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346" y="4659595"/>
            <a:ext cx="348721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Signal rational function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261065" y="4266470"/>
                <a:ext cx="438171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5" y="4266470"/>
                <a:ext cx="4381712" cy="657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dirty="0" smtClean="0"/>
                  <a:t>Now </a:t>
                </a:r>
                <a:r>
                  <a:rPr lang="fr-FR" dirty="0" err="1" smtClean="0"/>
                  <a:t>let’s</a:t>
                </a:r>
                <a:r>
                  <a:rPr lang="fr-FR" dirty="0" smtClean="0"/>
                  <a:t> assume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 signal (</a:t>
                </a:r>
                <a:r>
                  <a:rPr lang="fr-FR" i="1" dirty="0" smtClean="0"/>
                  <a:t>i.e.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reaction</a:t>
                </a:r>
                <a:r>
                  <a:rPr lang="fr-FR" dirty="0" smtClean="0"/>
                  <a:t> rate) </a:t>
                </a:r>
                <a:r>
                  <a:rPr lang="fr-FR" dirty="0" err="1" smtClean="0"/>
                  <a:t>depends</a:t>
                </a:r>
                <a:r>
                  <a:rPr lang="fr-FR" dirty="0" smtClean="0"/>
                  <a:t> on the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</a:t>
                </a:r>
                <a:r>
                  <a:rPr lang="fr-FR" dirty="0"/>
                  <a:t>of </a:t>
                </a:r>
                <a:r>
                  <a:rPr lang="fr-FR" dirty="0" err="1" smtClean="0"/>
                  <a:t>bound</a:t>
                </a:r>
                <a:r>
                  <a:rPr lang="fr-FR" dirty="0" smtClean="0"/>
                  <a:t> L.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 smtClean="0"/>
                  <a:t> the signal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94" t="-4717" r="-555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à coins arrondis 13"/>
          <p:cNvSpPr/>
          <p:nvPr/>
        </p:nvSpPr>
        <p:spPr>
          <a:xfrm>
            <a:off x="6661466" y="4372589"/>
            <a:ext cx="5291157" cy="1380909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767" y="4485420"/>
            <a:ext cx="5200339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1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Outline of the workshop</a:t>
            </a:r>
            <a:endParaRPr lang="en-US" noProof="0" dirty="0"/>
          </a:p>
        </p:txBody>
      </p:sp>
      <p:sp>
        <p:nvSpPr>
          <p:cNvPr id="8" name="ZoneTexte 7"/>
          <p:cNvSpPr txBox="1"/>
          <p:nvPr/>
        </p:nvSpPr>
        <p:spPr>
          <a:xfrm>
            <a:off x="1175833" y="1817227"/>
            <a:ext cx="96888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sz="3200" b="1" dirty="0" smtClean="0"/>
              <a:t>  </a:t>
            </a:r>
            <a:r>
              <a:rPr lang="fr-FR" sz="3200" b="1" dirty="0" err="1" smtClean="0"/>
              <a:t>Theoretical</a:t>
            </a:r>
            <a:r>
              <a:rPr lang="fr-FR" sz="3200" b="1" dirty="0" smtClean="0"/>
              <a:t> introduction 	</a:t>
            </a:r>
            <a:endParaRPr lang="fr-FR" sz="3200" dirty="0" smtClean="0"/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fr-FR" sz="3200" b="1" dirty="0" smtClean="0"/>
          </a:p>
          <a:p>
            <a:pPr marL="1200150" lvl="2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sz="3200" b="1" dirty="0" smtClean="0"/>
              <a:t> </a:t>
            </a:r>
            <a:r>
              <a:rPr lang="fr-FR" sz="3200" b="1" dirty="0" err="1" smtClean="0"/>
              <a:t>Biological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systems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modelling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with</a:t>
            </a:r>
            <a:r>
              <a:rPr lang="fr-FR" sz="3200" b="1" dirty="0" smtClean="0"/>
              <a:t> Virtual </a:t>
            </a:r>
            <a:r>
              <a:rPr lang="fr-FR" sz="3200" b="1" dirty="0" err="1" smtClean="0"/>
              <a:t>Cell</a:t>
            </a:r>
            <a:r>
              <a:rPr lang="fr-FR" sz="3200" b="1" dirty="0" smtClean="0"/>
              <a:t>	</a:t>
            </a:r>
          </a:p>
          <a:p>
            <a:pPr marL="1200150" lvl="2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fr-FR" sz="3200" b="1" dirty="0">
              <a:solidFill>
                <a:srgbClr val="C00000"/>
              </a:solidFill>
            </a:endParaRPr>
          </a:p>
          <a:p>
            <a:pPr marL="2114550" lvl="4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sz="3200" b="1" dirty="0" smtClean="0"/>
              <a:t> From </a:t>
            </a:r>
            <a:r>
              <a:rPr lang="fr-FR" sz="3200" b="1" dirty="0" err="1" smtClean="0"/>
              <a:t>systems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biology</a:t>
            </a:r>
            <a:r>
              <a:rPr lang="fr-FR" sz="3200" b="1" dirty="0" smtClean="0"/>
              <a:t> to </a:t>
            </a:r>
            <a:r>
              <a:rPr lang="fr-FR" sz="3200" b="1" dirty="0" err="1" smtClean="0"/>
              <a:t>synthetic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biology</a:t>
            </a:r>
            <a:endParaRPr lang="fr-FR" sz="3200" b="1" dirty="0" smtClean="0"/>
          </a:p>
          <a:p>
            <a:pPr marL="2114550" lvl="4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fr-FR" sz="3200" b="1" dirty="0"/>
          </a:p>
          <a:p>
            <a:pPr marL="3028950" lvl="6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sz="3200" b="1" dirty="0" smtClean="0"/>
              <a:t> Discussion</a:t>
            </a:r>
            <a:endParaRPr lang="fr-FR" sz="3200" dirty="0"/>
          </a:p>
        </p:txBody>
      </p:sp>
      <p:pic>
        <p:nvPicPr>
          <p:cNvPr id="13" name="Picture 11" descr="D:\RECHERCHE\AERES\processe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7" y="3984132"/>
            <a:ext cx="1851581" cy="183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Particular case #1: single binding site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261065" y="4266470"/>
                <a:ext cx="1637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5" y="4266470"/>
                <a:ext cx="16377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204" r="-3346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189704" y="3385096"/>
                <a:ext cx="9881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b="1" dirty="0" smtClean="0"/>
                  <a:t>Assumption</a:t>
                </a:r>
                <a:r>
                  <a:rPr lang="fr-FR" dirty="0" smtClean="0"/>
                  <a:t>: One binding site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affinity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 smtClean="0"/>
                  <a:t>. Signal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equal</a:t>
                </a:r>
                <a:r>
                  <a:rPr lang="fr-FR" dirty="0" smtClean="0"/>
                  <a:t> to 1 </a:t>
                </a:r>
                <a:r>
                  <a:rPr lang="fr-FR" dirty="0" err="1" smtClean="0"/>
                  <a:t>when</a:t>
                </a:r>
                <a:r>
                  <a:rPr lang="fr-FR" dirty="0" smtClean="0"/>
                  <a:t> the site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occupied</a:t>
                </a:r>
                <a:r>
                  <a:rPr lang="fr-FR" dirty="0" smtClean="0"/>
                  <a:t>. </a:t>
                </a:r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3385096"/>
                <a:ext cx="988142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4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874451" y="4591545"/>
            <a:ext cx="875071" cy="17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1261065" y="4785899"/>
                <a:ext cx="191231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5" y="4785899"/>
                <a:ext cx="1912318" cy="353943"/>
              </a:xfrm>
              <a:prstGeom prst="rect">
                <a:avLst/>
              </a:prstGeom>
              <a:blipFill rotWithShape="0">
                <a:blip r:embed="rId6"/>
                <a:stretch>
                  <a:fillRect l="-4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845" y="4323479"/>
            <a:ext cx="2584928" cy="890093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6900843" y="4323479"/>
            <a:ext cx="2741921" cy="890093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Particular case #2: 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equivalent but independent binding sites</a:t>
                </a:r>
                <a:endParaRPr lang="en-US" sz="2000" dirty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261065" y="4266470"/>
                <a:ext cx="4201150" cy="833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5" y="4266470"/>
                <a:ext cx="4201150" cy="833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b="1" dirty="0" err="1" smtClean="0"/>
                  <a:t>Assumption</a:t>
                </a:r>
                <a:r>
                  <a:rPr lang="fr-FR" dirty="0" smtClean="0"/>
                  <a:t>: </a:t>
                </a:r>
                <a:r>
                  <a:rPr lang="fr-FR" dirty="0" smtClean="0"/>
                  <a:t>Binding sites are </a:t>
                </a:r>
                <a:r>
                  <a:rPr lang="fr-FR" dirty="0" err="1" smtClean="0"/>
                  <a:t>independant</a:t>
                </a:r>
                <a:r>
                  <a:rPr lang="fr-FR" dirty="0" smtClean="0"/>
                  <a:t> but </a:t>
                </a:r>
                <a:r>
                  <a:rPr lang="fr-FR" dirty="0" err="1" smtClean="0"/>
                  <a:t>equivalent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an association constant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 smtClean="0"/>
                  <a:t>) and the signal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proportional</a:t>
                </a:r>
                <a:r>
                  <a:rPr lang="fr-FR" dirty="0" smtClean="0"/>
                  <a:t> to the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bound</a:t>
                </a:r>
                <a:r>
                  <a:rPr lang="fr-FR" dirty="0" smtClean="0"/>
                  <a:t> ligand. 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94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5820697" y="4542501"/>
            <a:ext cx="875071" cy="17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873073" y="4266470"/>
                <a:ext cx="4953837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dirty="0" smtClean="0"/>
                  <a:t>For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bound</a:t>
                </a:r>
                <a:r>
                  <a:rPr lang="fr-FR" dirty="0" smtClean="0"/>
                  <a:t> ligand, there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dirty="0" smtClean="0"/>
                  <a:t> possible configurations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, for </a:t>
                </a:r>
                <a:r>
                  <a:rPr lang="fr-FR" dirty="0" err="1" smtClean="0"/>
                  <a:t>each</a:t>
                </a:r>
                <a:r>
                  <a:rPr lang="fr-FR" dirty="0" smtClean="0"/>
                  <a:t>, an </a:t>
                </a:r>
                <a:r>
                  <a:rPr lang="fr-FR" dirty="0" err="1" smtClean="0"/>
                  <a:t>affinity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073" y="4266470"/>
                <a:ext cx="4953837" cy="647357"/>
              </a:xfrm>
              <a:prstGeom prst="rect">
                <a:avLst/>
              </a:prstGeom>
              <a:blipFill rotWithShape="0">
                <a:blip r:embed="rId6"/>
                <a:stretch>
                  <a:fillRect l="-984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1261065" y="5234337"/>
                <a:ext cx="677621" cy="593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5" y="5234337"/>
                <a:ext cx="677621" cy="5936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èche droite 10"/>
          <p:cNvSpPr/>
          <p:nvPr/>
        </p:nvSpPr>
        <p:spPr>
          <a:xfrm>
            <a:off x="2063827" y="5322818"/>
            <a:ext cx="528371" cy="17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2769834" y="4996422"/>
                <a:ext cx="8310545" cy="85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34" y="4996422"/>
                <a:ext cx="8310545" cy="8553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Particular case #2: </a:t>
                </a:r>
                <a14:m>
                  <m:oMath xmlns:m="http://schemas.openxmlformats.org/officeDocument/2006/math">
                    <m:r>
                      <a:rPr lang="fr-FR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equivalent but independent binding sites</a:t>
                </a:r>
                <a:endParaRPr lang="en-US" sz="2000" dirty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286232" y="4487233"/>
                <a:ext cx="2014911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32" y="4487233"/>
                <a:ext cx="2014911" cy="353943"/>
              </a:xfrm>
              <a:prstGeom prst="rect">
                <a:avLst/>
              </a:prstGeom>
              <a:blipFill rotWithShape="0">
                <a:blip r:embed="rId4"/>
                <a:stretch>
                  <a:fillRect l="-4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b="1" dirty="0"/>
                  <a:t>Assumption</a:t>
                </a:r>
                <a:r>
                  <a:rPr lang="fr-FR" dirty="0"/>
                  <a:t>: Binding sites are </a:t>
                </a:r>
                <a:r>
                  <a:rPr lang="fr-FR" dirty="0" err="1"/>
                  <a:t>independant</a:t>
                </a:r>
                <a:r>
                  <a:rPr lang="fr-FR" dirty="0"/>
                  <a:t> but </a:t>
                </a:r>
                <a:r>
                  <a:rPr lang="fr-FR" dirty="0" err="1"/>
                  <a:t>equivalent</a:t>
                </a:r>
                <a:r>
                  <a:rPr lang="fr-FR" dirty="0"/>
                  <a:t> (</a:t>
                </a:r>
                <a:r>
                  <a:rPr lang="fr-FR" dirty="0" err="1"/>
                  <a:t>with</a:t>
                </a:r>
                <a:r>
                  <a:rPr lang="fr-FR" dirty="0"/>
                  <a:t> an association constant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/>
                  <a:t>) and the signal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proportional</a:t>
                </a:r>
                <a:r>
                  <a:rPr lang="fr-FR" dirty="0"/>
                  <a:t> to the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bound</a:t>
                </a:r>
                <a:r>
                  <a:rPr lang="fr-FR" dirty="0"/>
                  <a:t> ligand. 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3385096"/>
                <a:ext cx="988142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94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4839185" y="4768526"/>
            <a:ext cx="875071" cy="17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253651" y="5537870"/>
            <a:ext cx="3012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000" dirty="0" smtClean="0">
                <a:solidFill>
                  <a:srgbClr val="1CADE4"/>
                </a:solidFill>
              </a:rPr>
              <a:t>Equivalent to a single site</a:t>
            </a:r>
            <a:endParaRPr lang="fr-FR" sz="2000" dirty="0" smtClean="0">
              <a:solidFill>
                <a:srgbClr val="1CADE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1286232" y="4979723"/>
                <a:ext cx="3615670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32" y="4979723"/>
                <a:ext cx="3615670" cy="353943"/>
              </a:xfrm>
              <a:prstGeom prst="rect">
                <a:avLst/>
              </a:prstGeom>
              <a:blipFill rotWithShape="0">
                <a:blip r:embed="rId6"/>
                <a:stretch>
                  <a:fillRect l="-2361" t="-3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7368434" y="4411970"/>
            <a:ext cx="2741921" cy="890093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437" y="4411969"/>
            <a:ext cx="2591025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Particular case #2: </a:t>
                </a:r>
                <a14:m>
                  <m:oMath xmlns:m="http://schemas.openxmlformats.org/officeDocument/2006/math">
                    <m:r>
                      <a:rPr lang="fr-FR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equivalent but independent binding sites</a:t>
                </a: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82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1097280" y="2441581"/>
            <a:ext cx="988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fr-FR" b="1" dirty="0" err="1" smtClean="0"/>
              <a:t>Example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4 </a:t>
            </a:r>
            <a:r>
              <a:rPr lang="fr-FR" b="1" dirty="0" err="1" smtClean="0"/>
              <a:t>independant</a:t>
            </a:r>
            <a:r>
              <a:rPr lang="fr-FR" b="1" dirty="0" smtClean="0"/>
              <a:t> binding sites</a:t>
            </a:r>
            <a:endParaRPr lang="fr-FR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6970" t="2838" r="25317" b="17983"/>
          <a:stretch/>
        </p:blipFill>
        <p:spPr>
          <a:xfrm>
            <a:off x="2709644" y="2839615"/>
            <a:ext cx="6147651" cy="3510099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Particular case </a:t>
                </a:r>
                <a:r>
                  <a:rPr lang="en-US" sz="2000" dirty="0" smtClean="0"/>
                  <a:t>#3: </a:t>
                </a:r>
                <a14:m>
                  <m:oMath xmlns:m="http://schemas.openxmlformats.org/officeDocument/2006/math">
                    <m:r>
                      <a:rPr lang="fr-FR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equivalent </a:t>
                </a:r>
                <a:r>
                  <a:rPr lang="en-US" sz="2000" dirty="0" smtClean="0"/>
                  <a:t>and cooperative binding </a:t>
                </a:r>
                <a:r>
                  <a:rPr lang="en-US" sz="2000" dirty="0"/>
                  <a:t>sites</a:t>
                </a:r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groupCh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fr-F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𝑷𝑳</m:t>
                          </m:r>
                        </m:e>
                        <m:sub>
                          <m: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227900"/>
              </a:xfrm>
              <a:prstGeom prst="rect">
                <a:avLst/>
              </a:prstGeom>
              <a:blipFill rotWithShape="0">
                <a:blip r:embed="rId3"/>
                <a:stretch>
                  <a:fillRect l="-582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189704" y="3385096"/>
                <a:ext cx="98814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b="1" dirty="0" err="1" smtClean="0"/>
                  <a:t>Assumption</a:t>
                </a:r>
                <a:r>
                  <a:rPr lang="fr-FR" dirty="0" smtClean="0"/>
                  <a:t> </a:t>
                </a:r>
                <a:r>
                  <a:rPr lang="fr-FR" dirty="0" smtClean="0"/>
                  <a:t>: Binding sites are </a:t>
                </a:r>
                <a:r>
                  <a:rPr lang="fr-FR" dirty="0" err="1" smtClean="0"/>
                  <a:t>strongly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cooperative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increasing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affinity</a:t>
                </a:r>
                <a:r>
                  <a:rPr lang="fr-FR" dirty="0" smtClean="0"/>
                  <a:t>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 smtClean="0"/>
                  <a:t>) and </a:t>
                </a:r>
                <a:r>
                  <a:rPr lang="fr-FR" dirty="0" smtClean="0"/>
                  <a:t>the signal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proportional</a:t>
                </a:r>
                <a:r>
                  <a:rPr lang="fr-FR" dirty="0" smtClean="0"/>
                  <a:t> to the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bound</a:t>
                </a:r>
                <a:r>
                  <a:rPr lang="fr-FR" dirty="0" smtClean="0"/>
                  <a:t> ligand. </a:t>
                </a:r>
                <a:endParaRPr lang="fr-FR" dirty="0" smtClean="0"/>
              </a:p>
              <a:p>
                <a:pPr>
                  <a:buClr>
                    <a:schemeClr val="accent1"/>
                  </a:buClr>
                </a:pPr>
                <a:endParaRPr lang="fr-FR" dirty="0"/>
              </a:p>
              <a:p>
                <a:pPr>
                  <a:buClr>
                    <a:schemeClr val="accent1"/>
                  </a:buClr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cooperativity</a:t>
                </a:r>
                <a:r>
                  <a:rPr lang="fr-FR" dirty="0" smtClean="0"/>
                  <a:t> </a:t>
                </a:r>
                <a:r>
                  <a:rPr lang="fr-FR" dirty="0" smtClean="0">
                    <a:sym typeface="Wingdings" panose="05000000000000000000" pitchFamily="2" charset="2"/>
                  </a:rPr>
                  <a:t>                             </a:t>
                </a:r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intermediate</a:t>
                </a:r>
                <a:r>
                  <a:rPr lang="fr-FR" dirty="0" smtClean="0">
                    <a:sym typeface="Wingdings" panose="05000000000000000000" pitchFamily="2" charset="2"/>
                  </a:rPr>
                  <a:t>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terms</a:t>
                </a:r>
                <a:r>
                  <a:rPr lang="fr-FR" dirty="0" smtClean="0">
                    <a:sym typeface="Wingdings" panose="05000000000000000000" pitchFamily="2" charset="2"/>
                  </a:rPr>
                  <a:t>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can</a:t>
                </a:r>
                <a:r>
                  <a:rPr lang="fr-FR" dirty="0" smtClean="0">
                    <a:sym typeface="Wingdings" panose="05000000000000000000" pitchFamily="2" charset="2"/>
                  </a:rPr>
                  <a:t>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be</a:t>
                </a:r>
                <a:r>
                  <a:rPr lang="fr-FR" dirty="0" smtClean="0">
                    <a:sym typeface="Wingdings" panose="05000000000000000000" pitchFamily="2" charset="2"/>
                  </a:rPr>
                  <a:t>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neglected</a:t>
                </a:r>
                <a:r>
                  <a:rPr lang="fr-FR" dirty="0" smtClean="0">
                    <a:sym typeface="Wingdings" panose="05000000000000000000" pitchFamily="2" charset="2"/>
                  </a:rPr>
                  <a:t> in the polynomial</a:t>
                </a:r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3385096"/>
                <a:ext cx="9881420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94" t="-2538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4428125" y="5339681"/>
            <a:ext cx="875071" cy="17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1313884" y="5439980"/>
                <a:ext cx="2451697" cy="833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84" y="5439980"/>
                <a:ext cx="2451697" cy="833177"/>
              </a:xfrm>
              <a:prstGeom prst="rect">
                <a:avLst/>
              </a:prstGeom>
              <a:blipFill rotWithShape="0">
                <a:blip r:embed="rId5"/>
                <a:stretch>
                  <a:fillRect l="-2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3573476" y="4243366"/>
                <a:ext cx="138986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476" y="4243366"/>
                <a:ext cx="1389868" cy="353943"/>
              </a:xfrm>
              <a:prstGeom prst="rect">
                <a:avLst/>
              </a:prstGeom>
              <a:blipFill rotWithShape="0">
                <a:blip r:embed="rId6"/>
                <a:stretch>
                  <a:fillRect l="-5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1313884" y="4638439"/>
                <a:ext cx="2284856" cy="833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nary>
                        <m:naryPr>
                          <m:chr m:val="∏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84" y="4638439"/>
                <a:ext cx="2284856" cy="833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5817685" y="5904806"/>
                <a:ext cx="1541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fr-FR" sz="1400" dirty="0" smtClean="0"/>
                  <a:t>w</a:t>
                </a:r>
                <a:r>
                  <a:rPr lang="fr-FR" sz="1400" dirty="0" err="1" smtClean="0"/>
                  <a:t>ith</a:t>
                </a:r>
                <a:r>
                  <a:rPr lang="fr-FR" sz="1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p>
                        <m:r>
                          <a:rPr lang="fr-F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sz="1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 smtClean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85" y="5904806"/>
                <a:ext cx="154106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186" t="-102000" r="-11858" b="-16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8529187" y="5006965"/>
                <a:ext cx="33127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fr-FR" b="1" dirty="0" smtClean="0"/>
                  <a:t>Hill’s </a:t>
                </a:r>
                <a:r>
                  <a:rPr lang="fr-FR" b="1" dirty="0" err="1" smtClean="0"/>
                  <a:t>equation</a:t>
                </a:r>
                <a:endParaRPr lang="fr-FR" b="1" dirty="0" smtClean="0"/>
              </a:p>
              <a:p>
                <a:pPr algn="ctr">
                  <a:buClr>
                    <a:schemeClr val="accent1"/>
                  </a:buClr>
                </a:pPr>
                <a:r>
                  <a:rPr lang="fr-FR" dirty="0" smtClean="0">
                    <a:solidFill>
                      <a:srgbClr val="1CADE4"/>
                    </a:solidFill>
                  </a:rPr>
                  <a:t>In practice,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1CADE4"/>
                        </a:solidFill>
                        <a:latin typeface="Cambria Math" panose="02040503050406030204" pitchFamily="18" charset="0"/>
                      </a:rPr>
                      <m:t>1&lt;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solidFill>
                          <a:srgbClr val="1CADE4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solidFill>
                          <a:srgbClr val="1CADE4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 smtClean="0">
                    <a:solidFill>
                      <a:srgbClr val="1CADE4"/>
                    </a:solidFill>
                  </a:rPr>
                  <a:t> in case </a:t>
                </a:r>
              </a:p>
              <a:p>
                <a:pPr algn="ctr">
                  <a:buClr>
                    <a:schemeClr val="accent1"/>
                  </a:buClr>
                </a:pPr>
                <a:r>
                  <a:rPr lang="fr-FR" dirty="0" smtClean="0">
                    <a:solidFill>
                      <a:srgbClr val="1CADE4"/>
                    </a:solidFill>
                  </a:rPr>
                  <a:t>of </a:t>
                </a:r>
                <a:r>
                  <a:rPr lang="fr-FR" dirty="0" err="1" smtClean="0">
                    <a:solidFill>
                      <a:srgbClr val="1CADE4"/>
                    </a:solidFill>
                  </a:rPr>
                  <a:t>weaker</a:t>
                </a:r>
                <a:r>
                  <a:rPr lang="fr-FR" dirty="0" smtClean="0">
                    <a:solidFill>
                      <a:srgbClr val="1CADE4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1CADE4"/>
                    </a:solidFill>
                  </a:rPr>
                  <a:t>cooperativity</a:t>
                </a:r>
                <a:endParaRPr lang="fr-FR" dirty="0" smtClean="0">
                  <a:solidFill>
                    <a:srgbClr val="1CADE4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fr-FR" dirty="0" smtClean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187" y="5006965"/>
                <a:ext cx="3312766" cy="1200329"/>
              </a:xfrm>
              <a:prstGeom prst="rect">
                <a:avLst/>
              </a:prstGeom>
              <a:blipFill rotWithShape="0">
                <a:blip r:embed="rId9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120" y="5024293"/>
            <a:ext cx="2749534" cy="853514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>
          <a:xfrm>
            <a:off x="5620611" y="4979966"/>
            <a:ext cx="2741921" cy="890093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1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Particular case #3: </a:t>
                </a:r>
                <a14:m>
                  <m:oMath xmlns:m="http://schemas.openxmlformats.org/officeDocument/2006/math">
                    <m:r>
                      <a:rPr lang="fr-FR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equivalent </a:t>
                </a:r>
                <a:r>
                  <a:rPr lang="en-US" sz="2000" dirty="0"/>
                  <a:t>and cooperative binding </a:t>
                </a:r>
                <a:r>
                  <a:rPr lang="en-US" sz="2000" dirty="0"/>
                  <a:t>sites</a:t>
                </a: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82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1097280" y="2441581"/>
            <a:ext cx="988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fr-FR" b="1" dirty="0" err="1" smtClean="0"/>
              <a:t>Example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4 </a:t>
            </a:r>
            <a:r>
              <a:rPr lang="fr-FR" b="1" dirty="0" err="1" smtClean="0"/>
              <a:t>strongly</a:t>
            </a:r>
            <a:r>
              <a:rPr lang="fr-FR" b="1" dirty="0" smtClean="0"/>
              <a:t> </a:t>
            </a:r>
            <a:r>
              <a:rPr lang="fr-FR" b="1" dirty="0" err="1" smtClean="0"/>
              <a:t>cooperative</a:t>
            </a:r>
            <a:r>
              <a:rPr lang="fr-FR" b="1" dirty="0" smtClean="0"/>
              <a:t> binding sites</a:t>
            </a:r>
            <a:endParaRPr lang="fr-FR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l="6293" r="25656" b="21081"/>
          <a:stretch/>
        </p:blipFill>
        <p:spPr>
          <a:xfrm>
            <a:off x="2769834" y="2626247"/>
            <a:ext cx="6357376" cy="3600000"/>
          </a:xfrm>
          <a:prstGeom prst="rect">
            <a:avLst/>
          </a:prstGeom>
        </p:spPr>
      </p:pic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Particular case #3: </a:t>
                </a:r>
                <a14:m>
                  <m:oMath xmlns:m="http://schemas.openxmlformats.org/officeDocument/2006/math">
                    <m:r>
                      <a:rPr lang="fr-FR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equivalent </a:t>
                </a:r>
                <a:r>
                  <a:rPr lang="en-US" sz="2000" dirty="0"/>
                  <a:t>and cooperative binding </a:t>
                </a:r>
                <a:r>
                  <a:rPr lang="en-US" sz="2000" dirty="0"/>
                  <a:t>sites</a:t>
                </a: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82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1097280" y="2441581"/>
            <a:ext cx="988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fr-FR" b="1" dirty="0" err="1" smtClean="0"/>
              <a:t>Example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4 </a:t>
            </a:r>
            <a:r>
              <a:rPr lang="fr-FR" b="1" dirty="0" err="1" smtClean="0"/>
              <a:t>weakly</a:t>
            </a:r>
            <a:r>
              <a:rPr lang="fr-FR" b="1" dirty="0" smtClean="0"/>
              <a:t> </a:t>
            </a:r>
            <a:r>
              <a:rPr lang="fr-FR" b="1" dirty="0" err="1" smtClean="0"/>
              <a:t>cooperative</a:t>
            </a:r>
            <a:r>
              <a:rPr lang="fr-FR" b="1" dirty="0" smtClean="0"/>
              <a:t> binding sites</a:t>
            </a: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6716" t="3703" r="26162" b="18659"/>
          <a:stretch/>
        </p:blipFill>
        <p:spPr>
          <a:xfrm>
            <a:off x="2769834" y="2810913"/>
            <a:ext cx="6374165" cy="3600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97280" y="1357345"/>
            <a:ext cx="198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Hill’s</a:t>
            </a:r>
            <a:r>
              <a:rPr lang="fr-FR" sz="2400" cap="small" dirty="0" smtClean="0">
                <a:solidFill>
                  <a:srgbClr val="C00000"/>
                </a:solidFill>
              </a:rPr>
              <a:t> Equation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Numerical resolution of ODEs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86279"/>
                <a:ext cx="10469318" cy="3680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Mathematical background : </a:t>
                </a:r>
                <a:r>
                  <a:rPr lang="en-US" sz="2000" b="1" dirty="0" smtClean="0"/>
                  <a:t>Taylor’s development</a:t>
                </a:r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dirty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 smtClean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 tends to 0, the equation become exact and meets the definition of a derivative:</a:t>
                </a:r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86279"/>
                <a:ext cx="10469318" cy="3680623"/>
              </a:xfrm>
              <a:prstGeom prst="rect">
                <a:avLst/>
              </a:prstGeom>
              <a:blipFill rotWithShape="0">
                <a:blip r:embed="rId3"/>
                <a:stretch>
                  <a:fillRect l="-641" t="-9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à coins arrondis 8"/>
          <p:cNvSpPr/>
          <p:nvPr/>
        </p:nvSpPr>
        <p:spPr>
          <a:xfrm>
            <a:off x="4024645" y="3319521"/>
            <a:ext cx="3872446" cy="829797"/>
          </a:xfrm>
          <a:prstGeom prst="roundRect">
            <a:avLst>
              <a:gd name="adj" fmla="val 9288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Numerical resolution of ODEs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86279"/>
                <a:ext cx="10469318" cy="442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Mathematical background : </a:t>
                </a:r>
                <a:r>
                  <a:rPr lang="en-US" sz="2000" b="1" dirty="0"/>
                  <a:t>Taylor’s development</a:t>
                </a:r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 smtClean="0"/>
                  <a:t>The equation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𝐗</m:t>
                        </m:r>
                      </m:num>
                      <m:den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>
                        <a:latin typeface="Cambria Math" panose="02040503050406030204" pitchFamily="18" charset="0"/>
                      </a:rPr>
                      <m:t>𝐒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sz="2000" b="1" dirty="0" smtClean="0"/>
                  <a:t> </a:t>
                </a:r>
                <a:r>
                  <a:rPr lang="fr-FR" sz="2000" dirty="0" err="1" smtClean="0"/>
                  <a:t>can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solved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this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method</a:t>
                </a:r>
                <a:endParaRPr lang="fr-FR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endParaRPr lang="fr-FR" sz="2000" dirty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d>
                        <m:dPr>
                          <m:ctrlPr>
                            <a:rPr lang="fr-F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d>
                        <m:dPr>
                          <m:ctrlPr>
                            <a:rPr lang="fr-F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1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fr-F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fr-F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  <m:d>
                                <m:dPr>
                                  <m:ctrlPr>
                                    <a:rPr lang="fr-FR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fr-F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fr-F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  <m:d>
                            <m:dPr>
                              <m:ctrlPr>
                                <a:rPr lang="fr-F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endParaRPr lang="fr-FR" sz="2000" dirty="0"/>
              </a:p>
              <a:p>
                <a:pPr marL="800100" lvl="1" indent="-342900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Euler’s method </a:t>
                </a:r>
              </a:p>
              <a:p>
                <a:pPr marL="800100" lvl="1" indent="-342900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Need for initial conditions</a:t>
                </a:r>
              </a:p>
              <a:p>
                <a:pPr marL="800100" lvl="1" indent="-342900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Discretization of time</a:t>
                </a:r>
              </a:p>
              <a:p>
                <a:pPr marL="800100" lvl="1" indent="-342900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Convergence issues if </a:t>
                </a:r>
                <a14:m>
                  <m:oMath xmlns:m="http://schemas.openxmlformats.org/officeDocument/2006/math">
                    <m:r>
                      <a:rPr lang="el-G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r>
                      <a:rPr lang="fr-F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 is to high compared with the time constants of the problem.</a:t>
                </a:r>
                <a:endParaRPr lang="en-US" sz="2000" dirty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endParaRPr lang="fr-FR" sz="20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86279"/>
                <a:ext cx="10469318" cy="4422493"/>
              </a:xfrm>
              <a:prstGeom prst="rect">
                <a:avLst/>
              </a:prstGeom>
              <a:blipFill rotWithShape="0">
                <a:blip r:embed="rId3"/>
                <a:stretch>
                  <a:fillRect l="-641" t="-8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Numerical resolution of ODEs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86279"/>
                <a:ext cx="10469318" cy="509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Alternative discretization schemes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endParaRPr lang="en-US" sz="2000" b="1" dirty="0"/>
              </a:p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endParaRPr lang="en-US" sz="2000" b="1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b="1" dirty="0" smtClean="0"/>
              </a:p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endParaRPr lang="en-US" sz="2000" b="1" dirty="0"/>
              </a:p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Upstream vs downstream discretization scheme</a:t>
                </a:r>
              </a:p>
              <a:p>
                <a:pPr lvl="1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 smtClean="0"/>
                  <a:t>Downstream :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𝐕</m:t>
                        </m:r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fr-FR" sz="2000" b="1" dirty="0" smtClean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 smtClean="0"/>
                  <a:t>Upstream 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𝐕</m:t>
                        </m:r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  <m:d>
                              <m:d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1CADE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sz="2000" i="1">
                                    <a:solidFill>
                                      <a:srgbClr val="1CADE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fr-F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sz="2000" i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fr-FR" sz="2000" dirty="0" smtClean="0"/>
              </a:p>
              <a:p>
                <a:pPr lvl="1">
                  <a:spcAft>
                    <a:spcPts val="600"/>
                  </a:spcAft>
                  <a:buClr>
                    <a:schemeClr val="accent1"/>
                  </a:buClr>
                </a:pPr>
                <a:endParaRPr lang="fr-FR" sz="2000" dirty="0"/>
              </a:p>
              <a:p>
                <a:pPr lvl="1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fr-FR" sz="2000" dirty="0" err="1" smtClean="0"/>
                  <a:t>Increase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computing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complexity</a:t>
                </a:r>
                <a:r>
                  <a:rPr lang="fr-FR" sz="2000" dirty="0" smtClean="0"/>
                  <a:t> / </a:t>
                </a:r>
                <a:r>
                  <a:rPr lang="fr-FR" sz="2000" dirty="0" err="1" smtClean="0"/>
                  <a:t>Decrease</a:t>
                </a:r>
                <a:r>
                  <a:rPr lang="fr-FR" sz="2000" dirty="0" smtClean="0"/>
                  <a:t> convergence issues</a:t>
                </a:r>
                <a:endParaRPr lang="fr-FR" sz="2000" dirty="0"/>
              </a:p>
              <a:p>
                <a:pPr lvl="1"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dirty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endParaRPr lang="en-US" sz="2000" dirty="0" smtClean="0"/>
              </a:p>
              <a:p>
                <a:pPr>
                  <a:spcAft>
                    <a:spcPts val="600"/>
                  </a:spcAft>
                  <a:buClr>
                    <a:schemeClr val="accent1"/>
                  </a:buClr>
                </a:pPr>
                <a:endParaRPr lang="fr-FR" sz="20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86279"/>
                <a:ext cx="10469318" cy="5096010"/>
              </a:xfrm>
              <a:prstGeom prst="rect">
                <a:avLst/>
              </a:prstGeom>
              <a:blipFill rotWithShape="0">
                <a:blip r:embed="rId3"/>
                <a:stretch>
                  <a:fillRect l="-582" t="-7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687245" y="2536943"/>
                <a:ext cx="3784113" cy="6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245" y="2536943"/>
                <a:ext cx="3784113" cy="618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687244" y="3155830"/>
                <a:ext cx="3784113" cy="6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244" y="3155830"/>
                <a:ext cx="3784113" cy="618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colade fermante 3"/>
          <p:cNvSpPr/>
          <p:nvPr/>
        </p:nvSpPr>
        <p:spPr>
          <a:xfrm>
            <a:off x="5541596" y="2571054"/>
            <a:ext cx="436228" cy="1237774"/>
          </a:xfrm>
          <a:prstGeom prst="rightBrace">
            <a:avLst>
              <a:gd name="adj1" fmla="val 33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211890" y="2835422"/>
                <a:ext cx="3753592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90" y="2835422"/>
                <a:ext cx="3753592" cy="6298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6916769" y="409814"/>
            <a:ext cx="3971151" cy="2726776"/>
          </a:xfrm>
          <a:prstGeom prst="roundRect">
            <a:avLst>
              <a:gd name="adj" fmla="val 5715"/>
            </a:avLst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0" dirty="0" smtClean="0"/>
              <a:t>Theoretical introduction</a:t>
            </a:r>
            <a:r>
              <a:rPr lang="en-US" sz="4800" noProof="0" dirty="0" smtClean="0"/>
              <a:t/>
            </a:r>
            <a:br>
              <a:rPr lang="en-US" sz="4800" noProof="0" dirty="0" smtClean="0"/>
            </a:br>
            <a:r>
              <a:rPr lang="en-US" sz="4400" noProof="0" dirty="0" smtClean="0"/>
              <a:t>Background on biological systems modelling</a:t>
            </a:r>
            <a:endParaRPr lang="en-US" sz="4400" noProof="0" dirty="0"/>
          </a:p>
        </p:txBody>
      </p:sp>
      <p:sp>
        <p:nvSpPr>
          <p:cNvPr id="3" name="Rectangle 2"/>
          <p:cNvSpPr/>
          <p:nvPr/>
        </p:nvSpPr>
        <p:spPr>
          <a:xfrm>
            <a:off x="454978" y="4782770"/>
            <a:ext cx="11413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239519" y="4489728"/>
            <a:ext cx="101152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dirty="0" smtClean="0"/>
              <a:t>Mathematical representation of a biological system.</a:t>
            </a:r>
            <a:endParaRPr lang="fr-FR" dirty="0" smtClean="0"/>
          </a:p>
          <a:p>
            <a:pPr marL="285750" indent="-285750" algn="just">
              <a:spcAft>
                <a:spcPts val="12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dirty="0" smtClean="0"/>
              <a:t>Standard models (rate laws, </a:t>
            </a:r>
            <a:r>
              <a:rPr lang="en-US" dirty="0" err="1" smtClean="0"/>
              <a:t>Michaelis-Menten</a:t>
            </a:r>
            <a:r>
              <a:rPr lang="en-US" dirty="0" smtClean="0"/>
              <a:t> </a:t>
            </a:r>
            <a:r>
              <a:rPr lang="en-US" dirty="0" smtClean="0"/>
              <a:t>model, Hill’s equation).</a:t>
            </a:r>
            <a:endParaRPr lang="en-US" dirty="0" smtClean="0"/>
          </a:p>
          <a:p>
            <a:pPr marL="285750" indent="-285750" algn="just">
              <a:spcAft>
                <a:spcPts val="12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dirty="0" smtClean="0"/>
              <a:t>Solving sets of differential equations (Euler’s method, advanced discretization schemes, </a:t>
            </a:r>
            <a:r>
              <a:rPr lang="en-US" dirty="0" err="1" smtClean="0"/>
              <a:t>etc</a:t>
            </a:r>
            <a:r>
              <a:rPr lang="en-US" dirty="0" smtClean="0"/>
              <a:t> …)</a:t>
            </a:r>
            <a:endParaRPr lang="fr-FR" dirty="0" smtClean="0"/>
          </a:p>
        </p:txBody>
      </p:sp>
      <p:pic>
        <p:nvPicPr>
          <p:cNvPr id="9" name="Picture 18" descr="https://uwaterloo.ca/applied-mathematics/sites/ca.applied-mathematics/files/uploads/images/k_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3" y="409814"/>
            <a:ext cx="3803581" cy="253889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916769" y="446110"/>
                <a:ext cx="3971151" cy="2690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b="1" i="1" dirty="0" smtClean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 smtClean="0"/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b="1" dirty="0" smtClean="0"/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 smtClean="0"/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𝑮𝑭𝑷</m:t>
                              </m:r>
                            </m:e>
                          </m:d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𝑮𝑭𝑷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𝑮𝑭𝑷</m:t>
                          </m:r>
                        </m:e>
                      </m:d>
                    </m:oMath>
                  </m:oMathPara>
                </a14:m>
                <a:endParaRPr lang="fr-FR" b="1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69" y="446110"/>
                <a:ext cx="3971151" cy="26904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0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Numerical resolution of ODEs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63947" y="1591340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err="1" smtClean="0"/>
              <a:t>Adaptative</a:t>
            </a:r>
            <a:r>
              <a:rPr lang="en-US" sz="2000" dirty="0" smtClean="0"/>
              <a:t> time step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à coins arrondis 10"/>
              <p:cNvSpPr/>
              <p:nvPr/>
            </p:nvSpPr>
            <p:spPr>
              <a:xfrm>
                <a:off x="5568611" y="1801623"/>
                <a:ext cx="1847256" cy="52011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Values of </a:t>
                </a: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 at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Rectangle à coins arrondis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611" y="1801623"/>
                <a:ext cx="1847256" cy="520117"/>
              </a:xfrm>
              <a:prstGeom prst="roundRect">
                <a:avLst/>
              </a:prstGeom>
              <a:blipFill rotWithShape="0"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à coins arrondis 12"/>
              <p:cNvSpPr/>
              <p:nvPr/>
            </p:nvSpPr>
            <p:spPr>
              <a:xfrm>
                <a:off x="5023325" y="2955486"/>
                <a:ext cx="2937825" cy="6725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/>
                  <a:t>Computation of the values of </a:t>
                </a: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 at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 smtClean="0"/>
              </a:p>
            </p:txBody>
          </p:sp>
        </mc:Choice>
        <mc:Fallback>
          <p:sp>
            <p:nvSpPr>
              <p:cNvPr id="13" name="Rectangle à coins arrondis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25" y="2955486"/>
                <a:ext cx="2937825" cy="672512"/>
              </a:xfrm>
              <a:prstGeom prst="roundRect">
                <a:avLst/>
              </a:prstGeom>
              <a:blipFill rotWithShape="0">
                <a:blip r:embed="rId4"/>
                <a:stretch>
                  <a:fillRect t="-1770" b="-97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/>
          <p:cNvCxnSpPr>
            <a:endCxn id="13" idx="0"/>
          </p:cNvCxnSpPr>
          <p:nvPr/>
        </p:nvCxnSpPr>
        <p:spPr>
          <a:xfrm>
            <a:off x="6492235" y="2321740"/>
            <a:ext cx="3" cy="63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à coins arrondis 16"/>
              <p:cNvSpPr/>
              <p:nvPr/>
            </p:nvSpPr>
            <p:spPr>
              <a:xfrm>
                <a:off x="5023324" y="4222262"/>
                <a:ext cx="2937825" cy="8446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 smtClean="0"/>
                  <a:t>Comparison</a:t>
                </a:r>
                <a:r>
                  <a:rPr lang="fr-FR" dirty="0" smtClean="0"/>
                  <a:t> of the values of </a:t>
                </a: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 smtClean="0"/>
                  <a:t> and the values of </a:t>
                </a: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𝐒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fr-F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endParaRPr lang="fr-FR" dirty="0" smtClean="0"/>
              </a:p>
            </p:txBody>
          </p:sp>
        </mc:Choice>
        <mc:Fallback>
          <p:sp>
            <p:nvSpPr>
              <p:cNvPr id="17" name="Rectangle à coins arrondis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24" y="4222262"/>
                <a:ext cx="2937825" cy="844688"/>
              </a:xfrm>
              <a:prstGeom prst="roundRect">
                <a:avLst/>
              </a:prstGeom>
              <a:blipFill rotWithShape="0">
                <a:blip r:embed="rId5"/>
                <a:stretch>
                  <a:fillRect t="-7801" r="-412" b="-141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stCxn id="13" idx="2"/>
            <a:endCxn id="17" idx="0"/>
          </p:cNvCxnSpPr>
          <p:nvPr/>
        </p:nvCxnSpPr>
        <p:spPr>
          <a:xfrm flipH="1">
            <a:off x="6492237" y="3627998"/>
            <a:ext cx="1" cy="59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à coins arrondis 18"/>
              <p:cNvSpPr/>
              <p:nvPr/>
            </p:nvSpPr>
            <p:spPr>
              <a:xfrm>
                <a:off x="9311780" y="3779224"/>
                <a:ext cx="1359016" cy="363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 smtClean="0"/>
                  <a:t>Reduce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>
          <p:sp>
            <p:nvSpPr>
              <p:cNvPr id="19" name="Rectangle à coins arrondi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780" y="3779224"/>
                <a:ext cx="1359016" cy="363552"/>
              </a:xfrm>
              <a:prstGeom prst="roundRect">
                <a:avLst/>
              </a:prstGeom>
              <a:blipFill rotWithShape="0">
                <a:blip r:embed="rId6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en angle 22"/>
          <p:cNvCxnSpPr>
            <a:stCxn id="19" idx="0"/>
            <a:endCxn id="13" idx="3"/>
          </p:cNvCxnSpPr>
          <p:nvPr/>
        </p:nvCxnSpPr>
        <p:spPr>
          <a:xfrm rot="16200000" flipV="1">
            <a:off x="8732478" y="2520414"/>
            <a:ext cx="487482" cy="2030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17" idx="3"/>
            <a:endCxn id="19" idx="2"/>
          </p:cNvCxnSpPr>
          <p:nvPr/>
        </p:nvCxnSpPr>
        <p:spPr>
          <a:xfrm flipV="1">
            <a:off x="7961149" y="4142776"/>
            <a:ext cx="2030139" cy="5018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245428" y="4370644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1400" dirty="0" smtClean="0"/>
              <a:t>High</a:t>
            </a:r>
            <a:endParaRPr lang="fr-FR" dirty="0" smtClean="0"/>
          </a:p>
        </p:txBody>
      </p:sp>
      <p:cxnSp>
        <p:nvCxnSpPr>
          <p:cNvPr id="33" name="Connecteur droit avec flèche 32"/>
          <p:cNvCxnSpPr>
            <a:stCxn id="17" idx="2"/>
            <a:endCxn id="34" idx="0"/>
          </p:cNvCxnSpPr>
          <p:nvPr/>
        </p:nvCxnSpPr>
        <p:spPr>
          <a:xfrm>
            <a:off x="6492237" y="5066950"/>
            <a:ext cx="2" cy="60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à coins arrondis 33"/>
              <p:cNvSpPr/>
              <p:nvPr/>
            </p:nvSpPr>
            <p:spPr>
              <a:xfrm>
                <a:off x="5568611" y="5673897"/>
                <a:ext cx="1847256" cy="520117"/>
              </a:xfrm>
              <a:prstGeom prst="roundRect">
                <a:avLst/>
              </a:prstGeom>
              <a:solidFill>
                <a:srgbClr val="1CADE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bg1"/>
                    </a:solidFill>
                  </a:rPr>
                  <a:t>Save values of </a:t>
                </a:r>
                <a14:m>
                  <m:oMath xmlns:m="http://schemas.openxmlformats.org/officeDocument/2006/math">
                    <m:r>
                      <a:rPr lang="fr-FR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Rectangle à coins arrondis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611" y="5673897"/>
                <a:ext cx="1847256" cy="520117"/>
              </a:xfrm>
              <a:prstGeom prst="roundRect">
                <a:avLst/>
              </a:prstGeom>
              <a:blipFill rotWithShape="0">
                <a:blip r:embed="rId7"/>
                <a:stretch>
                  <a:fillRect t="-17045" b="-272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à coins arrondis 34"/>
              <p:cNvSpPr/>
              <p:nvPr/>
            </p:nvSpPr>
            <p:spPr>
              <a:xfrm>
                <a:off x="2411099" y="5738293"/>
                <a:ext cx="1357901" cy="4557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 smtClean="0"/>
                  <a:t>Increase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>
          <p:sp>
            <p:nvSpPr>
              <p:cNvPr id="35" name="Rectangle à coins arrondis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99" y="5738293"/>
                <a:ext cx="1357901" cy="455721"/>
              </a:xfrm>
              <a:prstGeom prst="roundRect">
                <a:avLst/>
              </a:prstGeom>
              <a:blipFill rotWithShape="0">
                <a:blip r:embed="rId8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/>
          <p:cNvSpPr txBox="1"/>
          <p:nvPr/>
        </p:nvSpPr>
        <p:spPr>
          <a:xfrm>
            <a:off x="6448571" y="5206267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1400" dirty="0" err="1" smtClean="0"/>
              <a:t>Intermediate</a:t>
            </a:r>
            <a:endParaRPr lang="fr-FR" dirty="0" smtClean="0"/>
          </a:p>
        </p:txBody>
      </p:sp>
      <p:sp>
        <p:nvSpPr>
          <p:cNvPr id="42" name="ZoneTexte 41"/>
          <p:cNvSpPr txBox="1"/>
          <p:nvPr/>
        </p:nvSpPr>
        <p:spPr>
          <a:xfrm>
            <a:off x="8685213" y="4344267"/>
            <a:ext cx="482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1400" dirty="0" err="1" smtClean="0"/>
              <a:t>Low</a:t>
            </a:r>
            <a:endParaRPr lang="fr-FR" dirty="0" smtClean="0"/>
          </a:p>
        </p:txBody>
      </p:sp>
      <p:sp>
        <p:nvSpPr>
          <p:cNvPr id="60" name="ZoneTexte 59"/>
          <p:cNvSpPr txBox="1"/>
          <p:nvPr/>
        </p:nvSpPr>
        <p:spPr>
          <a:xfrm>
            <a:off x="8677103" y="5903732"/>
            <a:ext cx="32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i="1" dirty="0" err="1" smtClean="0"/>
              <a:t>Example</a:t>
            </a:r>
            <a:r>
              <a:rPr lang="fr-FR" dirty="0" smtClean="0"/>
              <a:t>: Runge-</a:t>
            </a:r>
            <a:r>
              <a:rPr lang="fr-FR" dirty="0" err="1" smtClean="0"/>
              <a:t>Kutta’s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</p:txBody>
      </p:sp>
      <p:sp>
        <p:nvSpPr>
          <p:cNvPr id="61" name="Espace réservé du numéro de diapositive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à coins arrondis 61"/>
              <p:cNvSpPr/>
              <p:nvPr/>
            </p:nvSpPr>
            <p:spPr>
              <a:xfrm>
                <a:off x="2166422" y="4384547"/>
                <a:ext cx="1847256" cy="520117"/>
              </a:xfrm>
              <a:prstGeom prst="roundRect">
                <a:avLst/>
              </a:prstGeom>
              <a:solidFill>
                <a:srgbClr val="1CADE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bg1"/>
                    </a:solidFill>
                  </a:rPr>
                  <a:t>Save values of </a:t>
                </a:r>
                <a14:m>
                  <m:oMath xmlns:m="http://schemas.openxmlformats.org/officeDocument/2006/math">
                    <m:r>
                      <a:rPr lang="fr-FR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2" name="Rectangle à coins arrondis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22" y="4384547"/>
                <a:ext cx="1847256" cy="520117"/>
              </a:xfrm>
              <a:prstGeom prst="roundRect">
                <a:avLst/>
              </a:prstGeom>
              <a:blipFill rotWithShape="0">
                <a:blip r:embed="rId9"/>
                <a:stretch>
                  <a:fillRect t="-15730" b="-2584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/>
          <p:cNvCxnSpPr>
            <a:stCxn id="17" idx="1"/>
            <a:endCxn id="62" idx="3"/>
          </p:cNvCxnSpPr>
          <p:nvPr/>
        </p:nvCxnSpPr>
        <p:spPr>
          <a:xfrm flipH="1">
            <a:off x="4013678" y="4644606"/>
            <a:ext cx="1009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endCxn id="35" idx="0"/>
          </p:cNvCxnSpPr>
          <p:nvPr/>
        </p:nvCxnSpPr>
        <p:spPr>
          <a:xfrm>
            <a:off x="3090049" y="4907470"/>
            <a:ext cx="1" cy="83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en angle 68"/>
          <p:cNvCxnSpPr>
            <a:stCxn id="34" idx="3"/>
          </p:cNvCxnSpPr>
          <p:nvPr/>
        </p:nvCxnSpPr>
        <p:spPr>
          <a:xfrm flipV="1">
            <a:off x="7415867" y="2019092"/>
            <a:ext cx="12700" cy="3914864"/>
          </a:xfrm>
          <a:prstGeom prst="bentConnector4">
            <a:avLst>
              <a:gd name="adj1" fmla="val 29209094"/>
              <a:gd name="adj2" fmla="val 100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en angle 72"/>
          <p:cNvCxnSpPr>
            <a:stCxn id="35" idx="1"/>
            <a:endCxn id="11" idx="1"/>
          </p:cNvCxnSpPr>
          <p:nvPr/>
        </p:nvCxnSpPr>
        <p:spPr>
          <a:xfrm rot="10800000" flipH="1">
            <a:off x="2411099" y="2061682"/>
            <a:ext cx="3157512" cy="3904472"/>
          </a:xfrm>
          <a:prstGeom prst="bentConnector3">
            <a:avLst>
              <a:gd name="adj1" fmla="val -194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6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Numerical resolution of ODEs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86279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Example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6462" r="25487" b="20389"/>
          <a:stretch/>
        </p:blipFill>
        <p:spPr>
          <a:xfrm>
            <a:off x="3042520" y="2386389"/>
            <a:ext cx="6302143" cy="360000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Theoretical </a:t>
            </a:r>
            <a:r>
              <a:rPr lang="en-US" noProof="0" dirty="0" err="1" smtClean="0"/>
              <a:t>Backgroung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5" y="1986279"/>
            <a:ext cx="1046931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Methodology for the modeling in system’s biology.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Identify species and reactions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Complete the stoichiometry matrix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Attribute a rate for each reaction</a:t>
            </a:r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Standard models for reaction rate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First-order chemical reaction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Enzymatic reaction: </a:t>
            </a:r>
            <a:r>
              <a:rPr lang="en-US" sz="1600" dirty="0" err="1" smtClean="0"/>
              <a:t>Michaelis-Menten</a:t>
            </a:r>
            <a:r>
              <a:rPr lang="en-US" sz="1600" dirty="0" smtClean="0"/>
              <a:t> model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Ligand-macromolecule binding: rational function model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Hill’s equation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Quasi steady-states approximation</a:t>
            </a:r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Solving ODE with numerical methods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Time discretization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Several methods (Euler’s method, </a:t>
            </a:r>
            <a:r>
              <a:rPr lang="en-US" sz="1600" dirty="0" err="1" smtClean="0"/>
              <a:t>Runge-Kutta’s</a:t>
            </a:r>
            <a:r>
              <a:rPr lang="en-US" sz="1600" dirty="0" smtClean="0"/>
              <a:t> method, implicit/explicit, fixed/adaptive time step, …)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Potential convergence issues</a:t>
            </a:r>
          </a:p>
          <a:p>
            <a:pPr marL="742950" lvl="1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Tradeoff between accuracy and computation time</a:t>
            </a:r>
            <a:endParaRPr lang="en-US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097280" y="1357345"/>
            <a:ext cx="266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Take</a:t>
            </a:r>
            <a:r>
              <a:rPr lang="fr-FR" sz="2400" cap="small" dirty="0" smtClean="0">
                <a:solidFill>
                  <a:srgbClr val="C00000"/>
                </a:solidFill>
              </a:rPr>
              <a:t>-Home Messages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0" dirty="0" smtClean="0"/>
              <a:t>Practical </a:t>
            </a:r>
            <a:r>
              <a:rPr lang="en-US" sz="4400" b="1" noProof="0" dirty="0" err="1" smtClean="0"/>
              <a:t>Exercice</a:t>
            </a:r>
            <a:r>
              <a:rPr lang="en-US" sz="4400" b="1" noProof="0" dirty="0" smtClean="0"/>
              <a:t> </a:t>
            </a:r>
            <a:r>
              <a:rPr lang="en-US" sz="4400" b="1" noProof="0" dirty="0" smtClean="0"/>
              <a:t>1</a:t>
            </a:r>
            <a:r>
              <a:rPr lang="en-US" sz="4800" noProof="0" dirty="0" smtClean="0"/>
              <a:t/>
            </a:r>
            <a:br>
              <a:rPr lang="en-US" sz="4800" noProof="0" dirty="0" smtClean="0"/>
            </a:br>
            <a:r>
              <a:rPr lang="en-US" sz="4400" noProof="0" dirty="0" smtClean="0"/>
              <a:t>Modelling a </a:t>
            </a:r>
            <a:r>
              <a:rPr lang="en-US" sz="4400" noProof="0" dirty="0" err="1" smtClean="0"/>
              <a:t>repressilator</a:t>
            </a:r>
            <a:endParaRPr lang="en-US" sz="4400" noProof="0" dirty="0"/>
          </a:p>
        </p:txBody>
      </p:sp>
      <p:sp>
        <p:nvSpPr>
          <p:cNvPr id="3" name="Rectangle 2"/>
          <p:cNvSpPr/>
          <p:nvPr/>
        </p:nvSpPr>
        <p:spPr>
          <a:xfrm>
            <a:off x="454978" y="4782770"/>
            <a:ext cx="11413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37" y="420849"/>
            <a:ext cx="3770472" cy="230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Reference Paper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96" y="1519693"/>
            <a:ext cx="4973229" cy="17325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517929"/>
            <a:ext cx="4680000" cy="17297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714" y="3398803"/>
            <a:ext cx="4680000" cy="19679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93" y="5744177"/>
            <a:ext cx="4067175" cy="21907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Questions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9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45" y="1986279"/>
            <a:ext cx="5867721" cy="35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743165" y="1986279"/>
            <a:ext cx="10469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Species involved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Biological mechanisms involved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Stoichiometry matrix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Quasi steady-state approximation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Rate for each reaction ?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43165" y="1986279"/>
            <a:ext cx="104693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repressilator_ODE.m</a:t>
            </a:r>
            <a:r>
              <a:rPr lang="en-US" sz="2000" dirty="0" smtClean="0"/>
              <a:t> file is a description of the model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repressilator.m</a:t>
            </a:r>
            <a:r>
              <a:rPr lang="en-US" sz="2000" dirty="0" smtClean="0"/>
              <a:t> </a:t>
            </a:r>
            <a:r>
              <a:rPr lang="en-US" sz="2000" dirty="0"/>
              <a:t>file is a </a:t>
            </a:r>
            <a:r>
              <a:rPr lang="en-US" sz="2000" dirty="0" smtClean="0"/>
              <a:t>script that controls the simulation and plots the results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1983169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Ypoint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Repressilator_ODE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(t, Y)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Simulation of </a:t>
            </a:r>
            <a:r>
              <a:rPr lang="en-US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Elowitz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and </a:t>
            </a:r>
            <a:r>
              <a:rPr lang="en-US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Leibler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repressilator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(Nature 403, 2000).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List of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comments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1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tetR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2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LacI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3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cI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4 : GFP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5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mRNA_tetR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6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mRNA_LacI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7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mRNA_cI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8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mRNA_GFP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Accolade fermante 3"/>
          <p:cNvSpPr/>
          <p:nvPr/>
        </p:nvSpPr>
        <p:spPr>
          <a:xfrm>
            <a:off x="4941116" y="3343301"/>
            <a:ext cx="285225" cy="2055302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5486400" y="3603359"/>
            <a:ext cx="4420998" cy="15351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List of </a:t>
            </a:r>
            <a:r>
              <a:rPr lang="fr-FR" b="1" dirty="0" err="1" smtClean="0"/>
              <a:t>species</a:t>
            </a:r>
            <a:endParaRPr lang="fr-FR" b="1" dirty="0" smtClean="0"/>
          </a:p>
          <a:p>
            <a:pPr algn="ctr"/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non-</a:t>
            </a:r>
            <a:r>
              <a:rPr lang="fr-FR" dirty="0" err="1" smtClean="0"/>
              <a:t>mandatory</a:t>
            </a:r>
            <a:r>
              <a:rPr lang="fr-FR" dirty="0" smtClean="0"/>
              <a:t> comment to </a:t>
            </a:r>
            <a:r>
              <a:rPr lang="fr-FR" dirty="0" err="1" smtClean="0"/>
              <a:t>give</a:t>
            </a:r>
            <a:r>
              <a:rPr lang="fr-FR" dirty="0" smtClean="0"/>
              <a:t> the correspondance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1CADE4"/>
                </a:solidFill>
              </a:rPr>
              <a:t>index in the </a:t>
            </a:r>
            <a:r>
              <a:rPr lang="fr-FR" dirty="0" err="1" smtClean="0">
                <a:solidFill>
                  <a:srgbClr val="1CADE4"/>
                </a:solidFill>
              </a:rPr>
              <a:t>species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vector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smtClean="0"/>
              <a:t>and </a:t>
            </a:r>
            <a:r>
              <a:rPr lang="fr-FR" dirty="0" err="1" smtClean="0">
                <a:solidFill>
                  <a:srgbClr val="1CADE4"/>
                </a:solidFill>
              </a:rPr>
              <a:t>actual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species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name</a:t>
            </a:r>
            <a:endParaRPr lang="fr-FR" dirty="0">
              <a:solidFill>
                <a:srgbClr val="1CADE4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7280" y="135734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Model Description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77913" y="1588177"/>
            <a:ext cx="4420998" cy="10533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Function</a:t>
            </a:r>
            <a:r>
              <a:rPr lang="fr-FR" b="1" dirty="0" smtClean="0"/>
              <a:t> Name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Returns</a:t>
            </a:r>
            <a:r>
              <a:rPr lang="fr-FR" dirty="0" smtClean="0">
                <a:solidFill>
                  <a:schemeClr val="tx1"/>
                </a:solidFill>
              </a:rPr>
              <a:t> the </a:t>
            </a:r>
            <a:r>
              <a:rPr lang="fr-FR" dirty="0" err="1" smtClean="0">
                <a:solidFill>
                  <a:schemeClr val="tx1"/>
                </a:solidFill>
              </a:rPr>
              <a:t>derivative</a:t>
            </a:r>
            <a:r>
              <a:rPr lang="fr-FR" dirty="0" smtClean="0">
                <a:solidFill>
                  <a:schemeClr val="tx1"/>
                </a:solidFill>
              </a:rPr>
              <a:t> of the </a:t>
            </a:r>
            <a:r>
              <a:rPr lang="fr-FR" dirty="0" err="1" smtClean="0">
                <a:solidFill>
                  <a:schemeClr val="tx1"/>
                </a:solidFill>
              </a:rPr>
              <a:t>species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vector</a:t>
            </a:r>
            <a:r>
              <a:rPr lang="fr-FR" dirty="0" smtClean="0">
                <a:solidFill>
                  <a:schemeClr val="tx1"/>
                </a:solidFill>
              </a:rPr>
              <a:t> as a </a:t>
            </a:r>
            <a:r>
              <a:rPr lang="fr-FR" dirty="0" err="1" smtClean="0">
                <a:solidFill>
                  <a:schemeClr val="tx1"/>
                </a:solidFill>
              </a:rPr>
              <a:t>function</a:t>
            </a:r>
            <a:r>
              <a:rPr lang="fr-FR" dirty="0" smtClean="0">
                <a:solidFill>
                  <a:schemeClr val="tx1"/>
                </a:solidFill>
              </a:rPr>
              <a:t> time and </a:t>
            </a:r>
            <a:r>
              <a:rPr lang="fr-FR" dirty="0" err="1" smtClean="0">
                <a:solidFill>
                  <a:schemeClr val="tx1"/>
                </a:solidFill>
              </a:rPr>
              <a:t>present</a:t>
            </a:r>
            <a:r>
              <a:rPr lang="fr-FR" dirty="0" smtClean="0">
                <a:solidFill>
                  <a:schemeClr val="tx1"/>
                </a:solidFill>
              </a:rPr>
              <a:t> values of  </a:t>
            </a:r>
            <a:r>
              <a:rPr lang="fr-FR" dirty="0" err="1" smtClean="0">
                <a:solidFill>
                  <a:schemeClr val="tx1"/>
                </a:solidFill>
              </a:rPr>
              <a:t>species</a:t>
            </a:r>
            <a:r>
              <a:rPr lang="fr-FR" dirty="0" smtClean="0">
                <a:solidFill>
                  <a:schemeClr val="tx1"/>
                </a:solidFill>
              </a:rPr>
              <a:t> concentration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>
            <a:off x="5779495" y="1936172"/>
            <a:ext cx="278405" cy="353781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5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1889650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List of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reactions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comments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A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tetR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production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B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LacI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production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C :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cI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production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D : GFP production</a:t>
            </a:r>
          </a:p>
          <a:p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E : Repression of promoter Lac</a:t>
            </a:r>
          </a:p>
          <a:p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F : Repression of promoter lambda</a:t>
            </a:r>
          </a:p>
          <a:p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   G : Repression of promoter </a:t>
            </a:r>
            <a:r>
              <a:rPr lang="en-US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tet</a:t>
            </a:r>
            <a:endParaRPr lang="en-US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Stoichiometric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matrix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 =      [ 1  0  0  0  0  0  0 ;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1  0  0  0  0  0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2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1  0  0  0  0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3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0  1  0  0  0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4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0  0  1  0  0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5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0  0  0  1  0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6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0  0  0  0  1 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7</a:t>
            </a:r>
          </a:p>
          <a:p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0  0  0  0  0  0  1];    </a:t>
            </a:r>
            <a:r>
              <a:rPr lang="nl-NL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Species 8</a:t>
            </a:r>
          </a:p>
          <a:p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Reaction A  B  C  D  E  F  </a:t>
            </a:r>
            <a:r>
              <a:rPr lang="en-US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G</a:t>
            </a:r>
            <a:endParaRPr lang="en-US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Accolade fermante 5"/>
          <p:cNvSpPr/>
          <p:nvPr/>
        </p:nvSpPr>
        <p:spPr>
          <a:xfrm>
            <a:off x="5637402" y="1889650"/>
            <a:ext cx="285225" cy="2055302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182686" y="2149708"/>
            <a:ext cx="4420998" cy="15351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List of </a:t>
            </a:r>
            <a:r>
              <a:rPr lang="fr-FR" b="1" dirty="0" err="1" smtClean="0"/>
              <a:t>reactions</a:t>
            </a:r>
            <a:endParaRPr lang="fr-FR" b="1" dirty="0" smtClean="0"/>
          </a:p>
          <a:p>
            <a:pPr algn="ctr"/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non-</a:t>
            </a:r>
            <a:r>
              <a:rPr lang="fr-FR" dirty="0" err="1" smtClean="0"/>
              <a:t>mandatory</a:t>
            </a:r>
            <a:r>
              <a:rPr lang="fr-FR" dirty="0" smtClean="0"/>
              <a:t> comment to </a:t>
            </a:r>
            <a:r>
              <a:rPr lang="fr-FR" dirty="0" err="1" smtClean="0"/>
              <a:t>give</a:t>
            </a:r>
            <a:r>
              <a:rPr lang="fr-FR" dirty="0" smtClean="0"/>
              <a:t> the correspondance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1CADE4"/>
                </a:solidFill>
              </a:rPr>
              <a:t>index in the </a:t>
            </a:r>
            <a:r>
              <a:rPr lang="fr-FR" dirty="0" err="1" smtClean="0">
                <a:solidFill>
                  <a:srgbClr val="1CADE4"/>
                </a:solidFill>
              </a:rPr>
              <a:t>reaction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vector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smtClean="0"/>
              <a:t>and </a:t>
            </a:r>
            <a:r>
              <a:rPr lang="fr-FR" dirty="0" err="1" smtClean="0">
                <a:solidFill>
                  <a:srgbClr val="1CADE4"/>
                </a:solidFill>
              </a:rPr>
              <a:t>actual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reaction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dirty="0" err="1" smtClean="0">
                <a:solidFill>
                  <a:srgbClr val="1CADE4"/>
                </a:solidFill>
              </a:rPr>
              <a:t>name</a:t>
            </a:r>
            <a:endParaRPr lang="fr-FR" dirty="0">
              <a:solidFill>
                <a:srgbClr val="1CADE4"/>
              </a:solidFill>
            </a:endParaRPr>
          </a:p>
        </p:txBody>
      </p:sp>
      <p:sp>
        <p:nvSpPr>
          <p:cNvPr id="10" name="Accolade fermante 9"/>
          <p:cNvSpPr/>
          <p:nvPr/>
        </p:nvSpPr>
        <p:spPr>
          <a:xfrm>
            <a:off x="6647996" y="4096643"/>
            <a:ext cx="285225" cy="2055302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193280" y="4356701"/>
            <a:ext cx="4420998" cy="15351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Stoechiometry</a:t>
            </a:r>
            <a:r>
              <a:rPr lang="fr-FR" b="1" dirty="0" smtClean="0"/>
              <a:t> matrix</a:t>
            </a:r>
          </a:p>
          <a:p>
            <a:pPr algn="ctr"/>
            <a:r>
              <a:rPr lang="fr-FR" dirty="0" smtClean="0"/>
              <a:t>MATLAB sentence to </a:t>
            </a:r>
            <a:r>
              <a:rPr lang="fr-FR" dirty="0" err="1" smtClean="0">
                <a:solidFill>
                  <a:srgbClr val="1CADE4"/>
                </a:solidFill>
              </a:rPr>
              <a:t>declare</a:t>
            </a:r>
            <a:r>
              <a:rPr lang="fr-FR" dirty="0" smtClean="0">
                <a:solidFill>
                  <a:srgbClr val="1CADE4"/>
                </a:solidFill>
              </a:rPr>
              <a:t> and </a:t>
            </a:r>
            <a:r>
              <a:rPr lang="fr-FR" dirty="0" err="1" smtClean="0">
                <a:solidFill>
                  <a:srgbClr val="1CADE4"/>
                </a:solidFill>
              </a:rPr>
              <a:t>define</a:t>
            </a:r>
            <a:r>
              <a:rPr lang="fr-FR" dirty="0" smtClean="0">
                <a:solidFill>
                  <a:srgbClr val="1CADE4"/>
                </a:solidFill>
              </a:rPr>
              <a:t> a matrix </a:t>
            </a:r>
            <a:r>
              <a:rPr lang="fr-FR" dirty="0" err="1" smtClean="0"/>
              <a:t>with</a:t>
            </a:r>
            <a:r>
              <a:rPr lang="fr-FR" dirty="0" smtClean="0"/>
              <a:t> 7 </a:t>
            </a:r>
            <a:r>
              <a:rPr lang="fr-FR" dirty="0" err="1" smtClean="0"/>
              <a:t>column</a:t>
            </a:r>
            <a:r>
              <a:rPr lang="fr-FR" dirty="0" smtClean="0"/>
              <a:t> (</a:t>
            </a:r>
            <a:r>
              <a:rPr lang="fr-FR" dirty="0" err="1" smtClean="0"/>
              <a:t>reaction</a:t>
            </a:r>
            <a:r>
              <a:rPr lang="fr-FR" dirty="0" smtClean="0"/>
              <a:t>) and 8 </a:t>
            </a:r>
            <a:r>
              <a:rPr lang="fr-FR" dirty="0" err="1" smtClean="0"/>
              <a:t>rows</a:t>
            </a:r>
            <a:r>
              <a:rPr lang="fr-FR" dirty="0" smtClean="0"/>
              <a:t> (</a:t>
            </a:r>
            <a:r>
              <a:rPr lang="fr-FR" dirty="0" err="1" smtClean="0"/>
              <a:t>species</a:t>
            </a:r>
            <a:r>
              <a:rPr lang="fr-FR" dirty="0" smtClean="0"/>
              <a:t>)</a:t>
            </a:r>
            <a:endParaRPr lang="fr-FR" dirty="0">
              <a:solidFill>
                <a:srgbClr val="1CADE4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097280" y="135734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Model Description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2014342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Parameter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definition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1e-2;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Ktr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1e-9;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KR = 1e-8;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2;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dprot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1e-3;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dmRNA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1e-2</a:t>
            </a:r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fr-F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Reaction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Rates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 = [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Y(5) ;                     </a:t>
            </a:r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Reaction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A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Y(6) ;                     </a:t>
            </a:r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Reaction</a:t>
            </a:r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B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Y(7) ;                     </a:t>
            </a:r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Reaction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C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Ktl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Y(8) ;                     </a:t>
            </a:r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Reaction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D</a:t>
            </a:r>
          </a:p>
          <a:p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Ktr / (1 + (Y(2)/KR)^nR) ;       </a:t>
            </a:r>
            <a:r>
              <a:rPr lang="nn-NO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Reaction E</a:t>
            </a:r>
          </a:p>
          <a:p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Ktr / (1 + (Y(3)/KR)^nR) ;       </a:t>
            </a:r>
            <a:r>
              <a:rPr lang="nn-NO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Reaction F</a:t>
            </a:r>
          </a:p>
          <a:p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Ktr / (1 + (Y(1)/KR)^nR) ];      </a:t>
            </a:r>
            <a:r>
              <a:rPr lang="nn-NO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Reaction G</a:t>
            </a:r>
          </a:p>
        </p:txBody>
      </p:sp>
      <p:sp>
        <p:nvSpPr>
          <p:cNvPr id="6" name="Accolade fermante 5"/>
          <p:cNvSpPr/>
          <p:nvPr/>
        </p:nvSpPr>
        <p:spPr>
          <a:xfrm>
            <a:off x="5637402" y="2014342"/>
            <a:ext cx="285225" cy="1435632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299932" y="1809369"/>
            <a:ext cx="4420998" cy="18455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Parameters</a:t>
            </a:r>
            <a:r>
              <a:rPr lang="fr-FR" b="1" dirty="0" smtClean="0"/>
              <a:t> </a:t>
            </a:r>
            <a:r>
              <a:rPr lang="fr-FR" b="1" dirty="0" err="1" smtClean="0"/>
              <a:t>definition</a:t>
            </a:r>
            <a:endParaRPr lang="fr-FR" b="1" dirty="0" smtClean="0"/>
          </a:p>
          <a:p>
            <a:pPr algn="ctr"/>
            <a:r>
              <a:rPr lang="fr-FR" dirty="0" err="1" smtClean="0"/>
              <a:t>Declare</a:t>
            </a:r>
            <a:r>
              <a:rPr lang="fr-FR" dirty="0" smtClean="0"/>
              <a:t> and </a:t>
            </a:r>
            <a:r>
              <a:rPr lang="fr-FR" dirty="0" err="1" smtClean="0"/>
              <a:t>define</a:t>
            </a:r>
            <a:r>
              <a:rPr lang="fr-FR" dirty="0" smtClean="0"/>
              <a:t> all the </a:t>
            </a:r>
            <a:r>
              <a:rPr lang="fr-FR" dirty="0" err="1" smtClean="0"/>
              <a:t>biological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the </a:t>
            </a:r>
            <a:r>
              <a:rPr lang="fr-FR" dirty="0" err="1" smtClean="0"/>
              <a:t>reaction</a:t>
            </a:r>
            <a:r>
              <a:rPr lang="fr-FR" dirty="0" smtClean="0"/>
              <a:t> rates and the </a:t>
            </a:r>
            <a:r>
              <a:rPr lang="fr-FR" dirty="0" err="1" smtClean="0"/>
              <a:t>decay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endParaRPr lang="fr-FR" dirty="0"/>
          </a:p>
          <a:p>
            <a:pPr algn="ctr"/>
            <a:r>
              <a:rPr lang="fr-FR" sz="1400" i="1" dirty="0" smtClean="0">
                <a:solidFill>
                  <a:srgbClr val="1CADE4"/>
                </a:solidFill>
              </a:rPr>
              <a:t>In </a:t>
            </a:r>
            <a:r>
              <a:rPr lang="fr-FR" sz="1400" i="1" dirty="0" err="1" smtClean="0">
                <a:solidFill>
                  <a:srgbClr val="1CADE4"/>
                </a:solidFill>
              </a:rPr>
              <a:t>this</a:t>
            </a:r>
            <a:r>
              <a:rPr lang="fr-FR" sz="1400" i="1" dirty="0" smtClean="0">
                <a:solidFill>
                  <a:srgbClr val="1CADE4"/>
                </a:solidFill>
              </a:rPr>
              <a:t> case, all </a:t>
            </a:r>
            <a:r>
              <a:rPr lang="fr-FR" sz="1400" i="1" dirty="0" err="1" smtClean="0">
                <a:solidFill>
                  <a:srgbClr val="1CADE4"/>
                </a:solidFill>
              </a:rPr>
              <a:t>regulations</a:t>
            </a:r>
            <a:r>
              <a:rPr lang="fr-FR" sz="1400" i="1" dirty="0" smtClean="0">
                <a:solidFill>
                  <a:srgbClr val="1CADE4"/>
                </a:solidFill>
              </a:rPr>
              <a:t> and all </a:t>
            </a:r>
            <a:r>
              <a:rPr lang="fr-FR" sz="1400" i="1" dirty="0" err="1" smtClean="0">
                <a:solidFill>
                  <a:srgbClr val="1CADE4"/>
                </a:solidFill>
              </a:rPr>
              <a:t>mRNA</a:t>
            </a:r>
            <a:r>
              <a:rPr lang="fr-FR" sz="1400" i="1" dirty="0" smtClean="0">
                <a:solidFill>
                  <a:srgbClr val="1CADE4"/>
                </a:solidFill>
              </a:rPr>
              <a:t> translations </a:t>
            </a:r>
            <a:r>
              <a:rPr lang="fr-FR" sz="1400" i="1" dirty="0" err="1" smtClean="0">
                <a:solidFill>
                  <a:srgbClr val="1CADE4"/>
                </a:solidFill>
              </a:rPr>
              <a:t>will</a:t>
            </a:r>
            <a:r>
              <a:rPr lang="fr-FR" sz="1400" i="1" dirty="0" smtClean="0">
                <a:solidFill>
                  <a:srgbClr val="1CADE4"/>
                </a:solidFill>
              </a:rPr>
              <a:t> have the </a:t>
            </a:r>
            <a:r>
              <a:rPr lang="fr-FR" sz="1400" i="1" dirty="0" err="1" smtClean="0">
                <a:solidFill>
                  <a:srgbClr val="1CADE4"/>
                </a:solidFill>
              </a:rPr>
              <a:t>same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parameters</a:t>
            </a:r>
            <a:r>
              <a:rPr lang="fr-FR" sz="1400" i="1" dirty="0" smtClean="0">
                <a:solidFill>
                  <a:srgbClr val="1CADE4"/>
                </a:solidFill>
              </a:rPr>
              <a:t> but </a:t>
            </a:r>
            <a:r>
              <a:rPr lang="fr-FR" sz="1400" i="1" dirty="0" err="1" smtClean="0">
                <a:solidFill>
                  <a:srgbClr val="1CADE4"/>
                </a:solidFill>
              </a:rPr>
              <a:t>you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can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define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different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parameters</a:t>
            </a:r>
            <a:r>
              <a:rPr lang="fr-FR" sz="1400" i="1" dirty="0" smtClean="0">
                <a:solidFill>
                  <a:srgbClr val="1CADE4"/>
                </a:solidFill>
              </a:rPr>
              <a:t> for </a:t>
            </a:r>
            <a:r>
              <a:rPr lang="fr-FR" sz="1400" i="1" dirty="0" err="1" smtClean="0">
                <a:solidFill>
                  <a:srgbClr val="1CADE4"/>
                </a:solidFill>
              </a:rPr>
              <a:t>each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reaction</a:t>
            </a:r>
            <a:endParaRPr lang="fr-FR" i="1" dirty="0">
              <a:solidFill>
                <a:srgbClr val="1CADE4"/>
              </a:solidFill>
            </a:endParaRPr>
          </a:p>
        </p:txBody>
      </p:sp>
      <p:sp>
        <p:nvSpPr>
          <p:cNvPr id="10" name="Accolade fermante 9"/>
          <p:cNvSpPr/>
          <p:nvPr/>
        </p:nvSpPr>
        <p:spPr>
          <a:xfrm>
            <a:off x="7050667" y="4185643"/>
            <a:ext cx="285225" cy="1520970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617082" y="4078221"/>
            <a:ext cx="4420998" cy="18455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Reaction</a:t>
            </a:r>
            <a:r>
              <a:rPr lang="fr-FR" b="1" dirty="0" smtClean="0"/>
              <a:t> rates</a:t>
            </a:r>
          </a:p>
          <a:p>
            <a:pPr algn="ctr"/>
            <a:r>
              <a:rPr lang="fr-FR" dirty="0" err="1" smtClean="0"/>
              <a:t>Declare</a:t>
            </a:r>
            <a:r>
              <a:rPr lang="fr-FR" dirty="0" smtClean="0"/>
              <a:t> and </a:t>
            </a:r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reaction</a:t>
            </a:r>
            <a:r>
              <a:rPr lang="fr-FR" dirty="0" smtClean="0"/>
              <a:t> rates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>
                <a:solidFill>
                  <a:srgbClr val="1CADE4"/>
                </a:solidFill>
              </a:rPr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hereabove</a:t>
            </a:r>
            <a:r>
              <a:rPr lang="fr-FR" dirty="0" smtClean="0"/>
              <a:t> and the </a:t>
            </a:r>
            <a:r>
              <a:rPr lang="fr-FR" dirty="0" err="1" smtClean="0">
                <a:solidFill>
                  <a:srgbClr val="1CADE4"/>
                </a:solidFill>
              </a:rPr>
              <a:t>species</a:t>
            </a:r>
            <a:r>
              <a:rPr lang="fr-FR" dirty="0" smtClean="0">
                <a:solidFill>
                  <a:srgbClr val="1CADE4"/>
                </a:solidFill>
              </a:rPr>
              <a:t> concentration </a:t>
            </a:r>
            <a:r>
              <a:rPr lang="fr-FR" dirty="0" err="1" smtClean="0">
                <a:solidFill>
                  <a:srgbClr val="1CADE4"/>
                </a:solidFill>
              </a:rPr>
              <a:t>vector</a:t>
            </a:r>
            <a:r>
              <a:rPr lang="fr-FR" dirty="0" smtClean="0">
                <a:solidFill>
                  <a:srgbClr val="1CADE4"/>
                </a:solidFill>
              </a:rPr>
              <a:t> </a:t>
            </a:r>
            <a:r>
              <a:rPr lang="fr-FR" b="1" dirty="0" smtClean="0">
                <a:solidFill>
                  <a:srgbClr val="1CA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fr-FR" b="1" dirty="0">
              <a:solidFill>
                <a:srgbClr val="1CADE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097280" y="135734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Model Description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/>
          <p:cNvSpPr txBox="1"/>
          <p:nvPr/>
        </p:nvSpPr>
        <p:spPr>
          <a:xfrm>
            <a:off x="743165" y="1994668"/>
            <a:ext cx="1046931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A system composed </a:t>
            </a:r>
            <a:r>
              <a:rPr lang="en-US" sz="2000" dirty="0" smtClean="0"/>
              <a:t>of:</a:t>
            </a:r>
            <a:endParaRPr lang="en-US" sz="2000" dirty="0" smtClean="0">
              <a:solidFill>
                <a:srgbClr val="C00000"/>
              </a:solidFill>
            </a:endParaRP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chemical species;</a:t>
            </a:r>
            <a:endParaRPr lang="en-US" sz="2000" dirty="0" smtClean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reactions </a:t>
            </a:r>
            <a:r>
              <a:rPr lang="en-US" sz="2000" dirty="0" smtClean="0"/>
              <a:t>that </a:t>
            </a:r>
            <a:r>
              <a:rPr lang="en-US" sz="2000" dirty="0" smtClean="0"/>
              <a:t>consume </a:t>
            </a:r>
            <a:r>
              <a:rPr lang="en-US" sz="2000" dirty="0" smtClean="0"/>
              <a:t>several species and </a:t>
            </a:r>
            <a:r>
              <a:rPr lang="en-US" sz="2000" dirty="0" smtClean="0"/>
              <a:t>produce </a:t>
            </a:r>
            <a:r>
              <a:rPr lang="en-US" sz="2000" dirty="0" smtClean="0"/>
              <a:t>other </a:t>
            </a:r>
            <a:r>
              <a:rPr lang="en-US" sz="2000" dirty="0" smtClean="0"/>
              <a:t>species;</a:t>
            </a:r>
            <a:endParaRPr lang="en-US" sz="2000" dirty="0" smtClean="0"/>
          </a:p>
          <a:p>
            <a:pPr marL="742950" lvl="1" indent="-285750">
              <a:spcAft>
                <a:spcPts val="12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regulations </a:t>
            </a:r>
            <a:r>
              <a:rPr lang="en-US" sz="2000" dirty="0" smtClean="0"/>
              <a:t>(positive or negative) of these </a:t>
            </a:r>
            <a:r>
              <a:rPr lang="en-US" sz="2000" dirty="0" smtClean="0"/>
              <a:t>reactions.</a:t>
            </a:r>
            <a:endParaRPr lang="en-US" sz="2000" dirty="0" smtClean="0"/>
          </a:p>
          <a:p>
            <a:pPr marL="742950" lvl="1" indent="-285750">
              <a:spcAft>
                <a:spcPts val="12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en-US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Representation of a biological system</a:t>
            </a:r>
            <a:endParaRPr lang="en-US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6571440" y="4047080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R1</a:t>
            </a:r>
            <a:endParaRPr lang="fr-FR" sz="1600" dirty="0"/>
          </a:p>
        </p:txBody>
      </p:sp>
      <p:sp>
        <p:nvSpPr>
          <p:cNvPr id="9" name="Ellipse 8"/>
          <p:cNvSpPr/>
          <p:nvPr/>
        </p:nvSpPr>
        <p:spPr>
          <a:xfrm>
            <a:off x="3565566" y="4068408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R2</a:t>
            </a:r>
            <a:endParaRPr lang="fr-FR" sz="1600" dirty="0"/>
          </a:p>
        </p:txBody>
      </p:sp>
      <p:cxnSp>
        <p:nvCxnSpPr>
          <p:cNvPr id="10" name="Connecteur droit avec flèche 9"/>
          <p:cNvCxnSpPr>
            <a:endCxn id="4" idx="2"/>
          </p:cNvCxnSpPr>
          <p:nvPr/>
        </p:nvCxnSpPr>
        <p:spPr>
          <a:xfrm>
            <a:off x="5708583" y="4298721"/>
            <a:ext cx="862857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4205646" y="4285668"/>
            <a:ext cx="862857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885606" y="4571691"/>
            <a:ext cx="1" cy="60589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3565566" y="5198909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X2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891480" y="4550363"/>
            <a:ext cx="1" cy="60589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6571440" y="5177581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X1</a:t>
            </a:r>
            <a:endParaRPr lang="fr-FR" sz="1600" dirty="0"/>
          </a:p>
        </p:txBody>
      </p:sp>
      <p:sp>
        <p:nvSpPr>
          <p:cNvPr id="21" name="Ellipse 20"/>
          <p:cNvSpPr/>
          <p:nvPr/>
        </p:nvSpPr>
        <p:spPr>
          <a:xfrm>
            <a:off x="7939297" y="5177580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I1</a:t>
            </a:r>
            <a:endParaRPr lang="fr-FR" sz="1600" dirty="0"/>
          </a:p>
        </p:txBody>
      </p:sp>
      <p:sp>
        <p:nvSpPr>
          <p:cNvPr id="22" name="Ellipse 21"/>
          <p:cNvSpPr/>
          <p:nvPr/>
        </p:nvSpPr>
        <p:spPr>
          <a:xfrm>
            <a:off x="2276583" y="5196893"/>
            <a:ext cx="64008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I2</a:t>
            </a:r>
            <a:endParaRPr lang="fr-FR" sz="1600" dirty="0"/>
          </a:p>
        </p:txBody>
      </p:sp>
      <p:sp>
        <p:nvSpPr>
          <p:cNvPr id="23" name="Ellipse 22"/>
          <p:cNvSpPr/>
          <p:nvPr/>
        </p:nvSpPr>
        <p:spPr>
          <a:xfrm>
            <a:off x="8903754" y="4047080"/>
            <a:ext cx="775310" cy="503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GFP</a:t>
            </a:r>
            <a:endParaRPr lang="fr-FR" sz="1600" dirty="0"/>
          </a:p>
        </p:txBody>
      </p:sp>
      <p:cxnSp>
        <p:nvCxnSpPr>
          <p:cNvPr id="24" name="Connecteur droit avec flèche 23"/>
          <p:cNvCxnSpPr>
            <a:endCxn id="23" idx="2"/>
          </p:cNvCxnSpPr>
          <p:nvPr/>
        </p:nvCxnSpPr>
        <p:spPr>
          <a:xfrm>
            <a:off x="8040897" y="4298721"/>
            <a:ext cx="862857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2916663" y="4837866"/>
            <a:ext cx="901404" cy="4001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 flipV="1">
            <a:off x="6996213" y="4796721"/>
            <a:ext cx="901404" cy="4001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4031910" y="3798264"/>
            <a:ext cx="2243280" cy="858771"/>
            <a:chOff x="2358926" y="3829053"/>
            <a:chExt cx="2243280" cy="858771"/>
          </a:xfrm>
        </p:grpSpPr>
        <p:cxnSp>
          <p:nvCxnSpPr>
            <p:cNvPr id="35" name="Connecteur droit 34"/>
            <p:cNvCxnSpPr/>
            <p:nvPr/>
          </p:nvCxnSpPr>
          <p:spPr>
            <a:xfrm rot="10800000">
              <a:off x="4360974" y="4252269"/>
              <a:ext cx="190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490285" y="3829053"/>
              <a:ext cx="1965618" cy="858771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2358926" y="3829053"/>
              <a:ext cx="2243280" cy="686163"/>
            </a:xfrm>
            <a:prstGeom prst="arc">
              <a:avLst>
                <a:gd name="adj1" fmla="val 16200000"/>
                <a:gd name="adj2" fmla="val 21301411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 rot="10800000">
            <a:off x="4525685" y="3931288"/>
            <a:ext cx="2261062" cy="858771"/>
            <a:chOff x="2490285" y="3829053"/>
            <a:chExt cx="2061395" cy="858771"/>
          </a:xfrm>
        </p:grpSpPr>
        <p:cxnSp>
          <p:nvCxnSpPr>
            <p:cNvPr id="41" name="Connecteur droit 40"/>
            <p:cNvCxnSpPr/>
            <p:nvPr/>
          </p:nvCxnSpPr>
          <p:spPr>
            <a:xfrm rot="10800000">
              <a:off x="4360974" y="4252269"/>
              <a:ext cx="190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/>
            <p:cNvSpPr/>
            <p:nvPr/>
          </p:nvSpPr>
          <p:spPr>
            <a:xfrm>
              <a:off x="2490285" y="3829053"/>
              <a:ext cx="1965618" cy="858771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2497487" y="3829053"/>
              <a:ext cx="1958415" cy="686163"/>
            </a:xfrm>
            <a:prstGeom prst="arc">
              <a:avLst>
                <a:gd name="adj1" fmla="val 16200000"/>
                <a:gd name="adj2" fmla="val 2122171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Connecteur droit 33"/>
          <p:cNvCxnSpPr/>
          <p:nvPr/>
        </p:nvCxnSpPr>
        <p:spPr>
          <a:xfrm rot="10800000">
            <a:off x="8388671" y="4208592"/>
            <a:ext cx="1907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/>
          <p:cNvSpPr/>
          <p:nvPr/>
        </p:nvSpPr>
        <p:spPr>
          <a:xfrm>
            <a:off x="6778847" y="3735320"/>
            <a:ext cx="1706493" cy="902502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Arc 44"/>
          <p:cNvSpPr/>
          <p:nvPr/>
        </p:nvSpPr>
        <p:spPr>
          <a:xfrm flipH="1">
            <a:off x="7067896" y="3735320"/>
            <a:ext cx="1417444" cy="686163"/>
          </a:xfrm>
          <a:prstGeom prst="arc">
            <a:avLst>
              <a:gd name="adj1" fmla="val 16200000"/>
              <a:gd name="adj2" fmla="val 2130141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1326022" y="5448534"/>
            <a:ext cx="862857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8714457" y="5416399"/>
            <a:ext cx="862857" cy="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36" grpId="0" animBg="1"/>
      <p:bldP spid="4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204551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Decay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vector</a:t>
            </a:r>
            <a:endParaRPr lang="fr-F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 = [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dprot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dprot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2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dprot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3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dprot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4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dmRNA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5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dmRNA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6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dmRNA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 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7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dmRNA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];     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Species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8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%% Model 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Ypoint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S * R - d .* Y;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</a:p>
          <a:p>
            <a:r>
              <a:rPr lang="fr-F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6" name="Accolade fermante 5"/>
          <p:cNvSpPr/>
          <p:nvPr/>
        </p:nvSpPr>
        <p:spPr>
          <a:xfrm>
            <a:off x="5596854" y="4632505"/>
            <a:ext cx="285225" cy="526441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126480" y="2581430"/>
            <a:ext cx="4420998" cy="13936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Decay</a:t>
            </a:r>
            <a:r>
              <a:rPr lang="fr-FR" b="1" dirty="0" smtClean="0"/>
              <a:t> </a:t>
            </a:r>
            <a:r>
              <a:rPr lang="fr-FR" b="1" dirty="0" err="1" smtClean="0"/>
              <a:t>vector</a:t>
            </a:r>
            <a:r>
              <a:rPr lang="fr-FR" b="1" dirty="0" smtClean="0"/>
              <a:t> </a:t>
            </a:r>
            <a:r>
              <a:rPr lang="fr-FR" b="1" dirty="0" err="1" smtClean="0"/>
              <a:t>definition</a:t>
            </a:r>
            <a:endParaRPr lang="fr-FR" b="1" dirty="0" smtClean="0"/>
          </a:p>
          <a:p>
            <a:pPr algn="ctr"/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decay</a:t>
            </a:r>
            <a:r>
              <a:rPr lang="fr-FR" dirty="0" smtClean="0"/>
              <a:t>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endParaRPr lang="fr-FR" dirty="0"/>
          </a:p>
          <a:p>
            <a:pPr algn="ctr"/>
            <a:r>
              <a:rPr lang="fr-FR" sz="1400" i="1" dirty="0" smtClean="0">
                <a:solidFill>
                  <a:srgbClr val="1CADE4"/>
                </a:solidFill>
              </a:rPr>
              <a:t>In </a:t>
            </a:r>
            <a:r>
              <a:rPr lang="fr-FR" sz="1400" i="1" dirty="0" err="1" smtClean="0">
                <a:solidFill>
                  <a:srgbClr val="1CADE4"/>
                </a:solidFill>
              </a:rPr>
              <a:t>this</a:t>
            </a:r>
            <a:r>
              <a:rPr lang="fr-FR" sz="1400" i="1" dirty="0" smtClean="0">
                <a:solidFill>
                  <a:srgbClr val="1CADE4"/>
                </a:solidFill>
              </a:rPr>
              <a:t> case, all </a:t>
            </a:r>
            <a:r>
              <a:rPr lang="fr-FR" sz="1400" i="1" dirty="0" err="1" smtClean="0">
                <a:solidFill>
                  <a:srgbClr val="1CADE4"/>
                </a:solidFill>
              </a:rPr>
              <a:t>proteins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will</a:t>
            </a:r>
            <a:r>
              <a:rPr lang="fr-FR" sz="1400" i="1" dirty="0" smtClean="0">
                <a:solidFill>
                  <a:srgbClr val="1CADE4"/>
                </a:solidFill>
              </a:rPr>
              <a:t> have the </a:t>
            </a:r>
            <a:r>
              <a:rPr lang="fr-FR" sz="1400" i="1" dirty="0" err="1" smtClean="0">
                <a:solidFill>
                  <a:srgbClr val="1CADE4"/>
                </a:solidFill>
              </a:rPr>
              <a:t>same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decay</a:t>
            </a:r>
            <a:r>
              <a:rPr lang="fr-FR" sz="1400" i="1" dirty="0" smtClean="0">
                <a:solidFill>
                  <a:srgbClr val="1CADE4"/>
                </a:solidFill>
              </a:rPr>
              <a:t> rate (</a:t>
            </a:r>
            <a:r>
              <a:rPr lang="fr-FR" sz="1400" dirty="0" err="1" smtClean="0">
                <a:solidFill>
                  <a:srgbClr val="1CA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dprot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defined</a:t>
            </a:r>
            <a:r>
              <a:rPr lang="fr-FR" sz="1400" i="1" dirty="0" smtClean="0">
                <a:solidFill>
                  <a:srgbClr val="1CADE4"/>
                </a:solidFill>
              </a:rPr>
              <a:t> in the </a:t>
            </a:r>
            <a:r>
              <a:rPr lang="fr-FR" sz="1400" i="1" dirty="0" err="1" smtClean="0">
                <a:solidFill>
                  <a:srgbClr val="1CADE4"/>
                </a:solidFill>
              </a:rPr>
              <a:t>parameter</a:t>
            </a:r>
            <a:r>
              <a:rPr lang="fr-FR" sz="1400" i="1" dirty="0" smtClean="0">
                <a:solidFill>
                  <a:srgbClr val="1CADE4"/>
                </a:solidFill>
              </a:rPr>
              <a:t> section) and all </a:t>
            </a:r>
            <a:r>
              <a:rPr lang="fr-FR" sz="1400" i="1" dirty="0" err="1" smtClean="0">
                <a:solidFill>
                  <a:srgbClr val="1CADE4"/>
                </a:solidFill>
              </a:rPr>
              <a:t>mRNAs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will</a:t>
            </a:r>
            <a:r>
              <a:rPr lang="fr-FR" sz="1400" i="1" dirty="0" smtClean="0">
                <a:solidFill>
                  <a:srgbClr val="1CADE4"/>
                </a:solidFill>
              </a:rPr>
              <a:t> have the </a:t>
            </a:r>
            <a:r>
              <a:rPr lang="fr-FR" sz="1400" i="1" dirty="0" err="1" smtClean="0">
                <a:solidFill>
                  <a:srgbClr val="1CADE4"/>
                </a:solidFill>
              </a:rPr>
              <a:t>same</a:t>
            </a:r>
            <a:r>
              <a:rPr lang="fr-FR" sz="1400" i="1" dirty="0" smtClean="0">
                <a:solidFill>
                  <a:srgbClr val="1CADE4"/>
                </a:solidFill>
              </a:rPr>
              <a:t> </a:t>
            </a:r>
            <a:r>
              <a:rPr lang="fr-FR" sz="1400" i="1" dirty="0" err="1" smtClean="0">
                <a:solidFill>
                  <a:srgbClr val="1CADE4"/>
                </a:solidFill>
              </a:rPr>
              <a:t>decay</a:t>
            </a:r>
            <a:r>
              <a:rPr lang="fr-FR" sz="1400" i="1" dirty="0" smtClean="0">
                <a:solidFill>
                  <a:srgbClr val="1CADE4"/>
                </a:solidFill>
              </a:rPr>
              <a:t> rate (</a:t>
            </a:r>
            <a:r>
              <a:rPr lang="fr-FR" sz="1400" dirty="0" err="1" smtClean="0">
                <a:solidFill>
                  <a:srgbClr val="1CA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dmRNA</a:t>
            </a:r>
            <a:r>
              <a:rPr lang="fr-FR" sz="1400" i="1" dirty="0" smtClean="0">
                <a:solidFill>
                  <a:srgbClr val="1CADE4"/>
                </a:solidFill>
              </a:rPr>
              <a:t>)</a:t>
            </a:r>
            <a:endParaRPr lang="fr-FR" i="1" dirty="0">
              <a:solidFill>
                <a:srgbClr val="1CADE4"/>
              </a:solidFill>
            </a:endParaRPr>
          </a:p>
        </p:txBody>
      </p:sp>
      <p:sp>
        <p:nvSpPr>
          <p:cNvPr id="10" name="Accolade fermante 9"/>
          <p:cNvSpPr/>
          <p:nvPr/>
        </p:nvSpPr>
        <p:spPr>
          <a:xfrm>
            <a:off x="5596855" y="2402887"/>
            <a:ext cx="285225" cy="1750777"/>
          </a:xfrm>
          <a:prstGeom prst="rightBrace">
            <a:avLst>
              <a:gd name="adj1" fmla="val 730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6126480" y="4681805"/>
            <a:ext cx="4420998" cy="427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ODE set </a:t>
            </a:r>
            <a:r>
              <a:rPr lang="fr-FR" b="1" dirty="0" err="1" smtClean="0"/>
              <a:t>declaration</a:t>
            </a: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097280" y="135734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Model Description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79" y="1848086"/>
            <a:ext cx="66122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Simulation Control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tfinal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100000;</a:t>
            </a:r>
          </a:p>
          <a:p>
            <a:r>
              <a:rPr lang="es-E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y0 = [1e-6 0 0 0 0 0 0 0]; 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Solving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ODE set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tic;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options 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odeset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'AbsTol'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,1e-9);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t,Y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ode45(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fr-FR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Repressilator_ODE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[0 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tfinal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 y0, options); 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Toc; 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fr-F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fr-FR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Ploting</a:t>
            </a:r>
            <a:r>
              <a:rPr lang="fr-F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figure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figure(1)</a:t>
            </a:r>
          </a:p>
          <a:p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plot(t,Y,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'LineWidth'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,3)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'Time (sec)'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'FontSize'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,24);  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%Add label to x axis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'Concentration of species (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mol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)'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'FontSize'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,24);  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%Add label to y axis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set(gca,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'FontSize'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,16);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 Change the font size of the tick labels.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legend(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tetR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LacI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cI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'[GFP]'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'[mRNA of 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tetR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'[mRNA of 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LacI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'[mRNA of 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cI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'[mRNA of GFP]'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6" name="Accolade fermante 5"/>
          <p:cNvSpPr/>
          <p:nvPr/>
        </p:nvSpPr>
        <p:spPr>
          <a:xfrm>
            <a:off x="7604620" y="4392063"/>
            <a:ext cx="285225" cy="1861359"/>
          </a:xfrm>
          <a:prstGeom prst="rightBrace">
            <a:avLst>
              <a:gd name="adj1" fmla="val 171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5406583" y="1896253"/>
            <a:ext cx="4420998" cy="648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Simulation time and initial conditions</a:t>
            </a:r>
          </a:p>
          <a:p>
            <a:pPr algn="ctr"/>
            <a:r>
              <a:rPr lang="fr-FR" dirty="0" smtClean="0"/>
              <a:t>One IC per </a:t>
            </a:r>
            <a:r>
              <a:rPr lang="fr-FR" dirty="0" err="1" smtClean="0"/>
              <a:t>species</a:t>
            </a:r>
            <a:endParaRPr lang="fr-FR" dirty="0"/>
          </a:p>
        </p:txBody>
      </p:sp>
      <p:sp>
        <p:nvSpPr>
          <p:cNvPr id="10" name="Accolade fermante 9"/>
          <p:cNvSpPr/>
          <p:nvPr/>
        </p:nvSpPr>
        <p:spPr>
          <a:xfrm>
            <a:off x="4925735" y="1945400"/>
            <a:ext cx="285225" cy="549754"/>
          </a:xfrm>
          <a:prstGeom prst="rightBrace">
            <a:avLst>
              <a:gd name="adj1" fmla="val 158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8154098" y="5108822"/>
            <a:ext cx="2242377" cy="427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Plot </a:t>
            </a:r>
            <a:r>
              <a:rPr lang="fr-FR" b="1" dirty="0" err="1" smtClean="0"/>
              <a:t>results</a:t>
            </a:r>
            <a:endParaRPr lang="fr-FR" b="1" dirty="0" smtClean="0"/>
          </a:p>
        </p:txBody>
      </p:sp>
      <p:sp>
        <p:nvSpPr>
          <p:cNvPr id="12" name="Accolade fermante 11"/>
          <p:cNvSpPr/>
          <p:nvPr/>
        </p:nvSpPr>
        <p:spPr>
          <a:xfrm>
            <a:off x="7617082" y="2927672"/>
            <a:ext cx="285225" cy="809052"/>
          </a:xfrm>
          <a:prstGeom prst="rightBrace">
            <a:avLst>
              <a:gd name="adj1" fmla="val 158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8070209" y="2945828"/>
            <a:ext cx="3788906" cy="648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Set </a:t>
            </a:r>
            <a:r>
              <a:rPr lang="fr-FR" b="1" dirty="0" err="1" smtClean="0"/>
              <a:t>solver</a:t>
            </a:r>
            <a:r>
              <a:rPr lang="fr-FR" b="1" dirty="0" smtClean="0"/>
              <a:t> </a:t>
            </a:r>
            <a:r>
              <a:rPr lang="fr-FR" b="1" dirty="0" err="1" smtClean="0"/>
              <a:t>parameters</a:t>
            </a:r>
            <a:r>
              <a:rPr lang="fr-FR" b="1" dirty="0" smtClean="0"/>
              <a:t>, </a:t>
            </a:r>
            <a:r>
              <a:rPr lang="fr-FR" b="1" dirty="0" err="1" smtClean="0"/>
              <a:t>start</a:t>
            </a:r>
            <a:r>
              <a:rPr lang="fr-FR" b="1" dirty="0" smtClean="0"/>
              <a:t> simulation and display CPU time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097280" y="1357345"/>
            <a:ext cx="334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Simulation Control Script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MATLAB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43165" y="1986279"/>
            <a:ext cx="104693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Run the simulation and observe </a:t>
            </a:r>
            <a:br>
              <a:rPr lang="en-US" sz="2000" dirty="0" smtClean="0"/>
            </a:br>
            <a:r>
              <a:rPr lang="en-US" sz="2000" dirty="0" smtClean="0"/>
              <a:t>the results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Change the biological parameters and </a:t>
            </a:r>
            <a:br>
              <a:rPr lang="en-US" sz="2000" dirty="0" smtClean="0"/>
            </a:br>
            <a:r>
              <a:rPr lang="en-US" sz="2000" dirty="0" smtClean="0"/>
              <a:t>observe the change on the output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Change the solver </a:t>
            </a:r>
            <a:r>
              <a:rPr lang="en-US" sz="2000" dirty="0" err="1" smtClean="0"/>
              <a:t>parametres</a:t>
            </a:r>
            <a:r>
              <a:rPr lang="en-US" sz="2000" dirty="0" smtClean="0"/>
              <a:t> and </a:t>
            </a:r>
            <a:br>
              <a:rPr lang="en-US" sz="2000" dirty="0" smtClean="0"/>
            </a:br>
            <a:r>
              <a:rPr lang="en-US" sz="2000" dirty="0" smtClean="0"/>
              <a:t>observe the consequence on the </a:t>
            </a:r>
            <a:br>
              <a:rPr lang="en-US" sz="2000" dirty="0" smtClean="0"/>
            </a:br>
            <a:r>
              <a:rPr lang="en-US" sz="2000" dirty="0" smtClean="0"/>
              <a:t>simulation time and accuracy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AbsTol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ode45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ode23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ode113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ode15s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087" r="26059" b="18556"/>
          <a:stretch/>
        </p:blipFill>
        <p:spPr>
          <a:xfrm>
            <a:off x="5141333" y="1974480"/>
            <a:ext cx="6940731" cy="395133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7280" y="1357345"/>
            <a:ext cx="116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Exercice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35" y="1536136"/>
            <a:ext cx="4320000" cy="42071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0" y="1536136"/>
            <a:ext cx="4320000" cy="420718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05435" y="5839743"/>
            <a:ext cx="473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compartment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reactions</a:t>
            </a:r>
            <a:r>
              <a:rPr lang="fr-FR" dirty="0" smtClean="0"/>
              <a:t> </a:t>
            </a:r>
            <a:r>
              <a:rPr lang="fr-FR" dirty="0" err="1" smtClean="0"/>
              <a:t>occur</a:t>
            </a:r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6835680" y="5839743"/>
            <a:ext cx="246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r>
              <a:rPr lang="fr-FR" dirty="0" smtClean="0"/>
              <a:t> and IC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205435" y="5839743"/>
            <a:ext cx="750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reactions</a:t>
            </a:r>
            <a:r>
              <a:rPr lang="fr-FR" dirty="0" smtClean="0"/>
              <a:t>: </a:t>
            </a:r>
            <a:r>
              <a:rPr lang="fr-FR" dirty="0" err="1" smtClean="0"/>
              <a:t>decays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as </a:t>
            </a:r>
            <a:r>
              <a:rPr lang="fr-FR" dirty="0" err="1" smtClean="0"/>
              <a:t>reaction</a:t>
            </a:r>
            <a:r>
              <a:rPr lang="fr-FR" dirty="0"/>
              <a:t> </a:t>
            </a:r>
            <a:r>
              <a:rPr lang="fr-FR" dirty="0" smtClean="0"/>
              <a:t>(not </a:t>
            </a:r>
            <a:r>
              <a:rPr lang="fr-FR" dirty="0" err="1" smtClean="0"/>
              <a:t>automatic</a:t>
            </a:r>
            <a:r>
              <a:rPr lang="fr-FR" dirty="0" smtClean="0"/>
              <a:t>)</a:t>
            </a:r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35" y="1507206"/>
            <a:ext cx="4320000" cy="420718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36" y="1633745"/>
            <a:ext cx="5684428" cy="444733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82227" y="1633745"/>
            <a:ext cx="418151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Description of a reaction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Reaction Name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Syntax :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en-US" sz="2000" dirty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Substrates (consumed) are on the left of the arrow, separated with a ‘+’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Products (produced) are on the right of the arrow, separated with a ‘+’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Modifiers (modify the rate law but are not consumed) are given after a “;”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Assign a generic rate law or define a new custom one.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Assign actual parameters and species to formal ones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2000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7788419" y="2796330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1600" dirty="0" smtClean="0">
                <a:solidFill>
                  <a:srgbClr val="1CA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S1+S2 -&gt; P1+P2 ; M1+M2</a:t>
            </a:r>
            <a:endParaRPr lang="fr-FR" sz="1600" dirty="0" smtClean="0">
              <a:solidFill>
                <a:srgbClr val="1CADE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082228" y="1633745"/>
            <a:ext cx="407345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Define a new custom rate law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Name of the function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Rate law formula using standard operators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Assign a type for the different terms in the formula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Parameter may be changed each time the formula is used.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Product: species produced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Modifier: species not consumed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Substrate: species consumed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Time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Volume</a:t>
            </a:r>
            <a:endParaRPr lang="en-US" sz="20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88" y="1565135"/>
            <a:ext cx="5668226" cy="4434662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234499" y="5586659"/>
            <a:ext cx="4720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Parameter overview: assign parameters for each species and reaction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9" y="1751191"/>
            <a:ext cx="4720597" cy="36932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48" y="1751191"/>
            <a:ext cx="4756732" cy="372153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351973" y="5598177"/>
            <a:ext cx="48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Differential equation: check the complete ODE set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926205" y="5572768"/>
            <a:ext cx="8400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Matrices: check the stoichiometry matrix (as well as the reduced stoichiometry matrix and the link matrix).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04" y="1614712"/>
            <a:ext cx="8400549" cy="395805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8" y="1722120"/>
            <a:ext cx="5080389" cy="41986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38900" y="1722120"/>
            <a:ext cx="47167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Tasks: control the simulation set-up</a:t>
            </a:r>
            <a:endParaRPr lang="en-US" sz="1600" dirty="0" smtClean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Example of time-course simulation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Set the simulation time.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Set the time step or the number of points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Choose the integration method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Specify integration </a:t>
            </a:r>
            <a:r>
              <a:rPr lang="en-US" sz="1600" dirty="0" err="1" smtClean="0"/>
              <a:t>parametres</a:t>
            </a:r>
            <a:endParaRPr lang="en-US" sz="1600" dirty="0" smtClean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Click “Run” to start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Click on “Result” (left menu) to check the raw result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Raw results can be exported as a text file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/>
          <p:cNvSpPr txBox="1"/>
          <p:nvPr/>
        </p:nvSpPr>
        <p:spPr>
          <a:xfrm>
            <a:off x="743165" y="1994668"/>
            <a:ext cx="1046931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In practice, regulation can be achieved in different </a:t>
            </a:r>
            <a:r>
              <a:rPr lang="en-US" sz="2000" dirty="0" smtClean="0"/>
              <a:t>ways: </a:t>
            </a:r>
            <a:endParaRPr lang="en-US" sz="2000" dirty="0" smtClean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Gene </a:t>
            </a:r>
            <a:r>
              <a:rPr lang="en-US" sz="2000" dirty="0" smtClean="0"/>
              <a:t>Regulatory Networks;</a:t>
            </a:r>
            <a:endParaRPr lang="en-US" sz="2000" dirty="0" smtClean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Enzymatic </a:t>
            </a:r>
            <a:r>
              <a:rPr lang="en-US" sz="2000" dirty="0" smtClean="0"/>
              <a:t>reactions;</a:t>
            </a:r>
            <a:endParaRPr lang="en-US" sz="2000" dirty="0" smtClean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mRNA-based </a:t>
            </a:r>
            <a:r>
              <a:rPr lang="en-US" sz="2000" dirty="0" smtClean="0"/>
              <a:t>regulation;</a:t>
            </a:r>
            <a:endParaRPr lang="en-US" sz="2000" dirty="0" smtClean="0"/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SzPct val="70000"/>
              <a:buFont typeface="Wingdings 3" panose="05040102010807070707" pitchFamily="18" charset="2"/>
              <a:buChar char="´"/>
            </a:pPr>
            <a:r>
              <a:rPr lang="en-US" sz="2000" dirty="0" smtClean="0"/>
              <a:t>…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en-US" sz="2000" dirty="0" smtClean="0"/>
          </a:p>
          <a:p>
            <a:pPr marL="742950" lvl="1" indent="-285750">
              <a:spcAft>
                <a:spcPts val="12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endParaRPr lang="en-US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Representation of a biological system</a:t>
            </a:r>
            <a:endParaRPr lang="en-US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0" y="3797183"/>
            <a:ext cx="3775850" cy="259763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55" y="2341780"/>
            <a:ext cx="5079600" cy="142291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38900" y="1722120"/>
            <a:ext cx="471678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Plot: plot curves</a:t>
            </a:r>
            <a:endParaRPr lang="en-US" sz="1600" dirty="0" smtClean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Plot Name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Choose between standard and </a:t>
            </a:r>
            <a:r>
              <a:rPr lang="en-US" sz="2000" dirty="0" err="1" smtClean="0"/>
              <a:t>semilog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Add curve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Choose the X-axis data.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Choose the Y-axis data</a:t>
            </a:r>
          </a:p>
          <a:p>
            <a:pPr marL="742950" lvl="1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1600" dirty="0" smtClean="0"/>
              <a:t>For simulation time, choose “Model Time”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Choose the curve parameters (color, line width, …)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Plot is automatically refresh after each simulations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87" y="1623506"/>
            <a:ext cx="5162832" cy="42667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" y="3876556"/>
            <a:ext cx="3794759" cy="220231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COPASI Modeling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23" y="1484573"/>
            <a:ext cx="8530542" cy="4777104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0" dirty="0" smtClean="0"/>
              <a:t>Practical </a:t>
            </a:r>
            <a:r>
              <a:rPr lang="en-US" sz="4400" b="1" noProof="0" dirty="0" err="1" smtClean="0"/>
              <a:t>Exercice</a:t>
            </a:r>
            <a:r>
              <a:rPr lang="en-US" sz="4400" b="1" noProof="0" dirty="0" smtClean="0"/>
              <a:t> </a:t>
            </a:r>
            <a:r>
              <a:rPr lang="en-US" sz="4400" b="1" noProof="0" dirty="0" smtClean="0"/>
              <a:t>2</a:t>
            </a:r>
            <a:r>
              <a:rPr lang="en-US" sz="4800" noProof="0" dirty="0" smtClean="0"/>
              <a:t/>
            </a:r>
            <a:br>
              <a:rPr lang="en-US" sz="4800" noProof="0" dirty="0" smtClean="0"/>
            </a:br>
            <a:r>
              <a:rPr lang="en-US" sz="4400" noProof="0" dirty="0" smtClean="0"/>
              <a:t>Modelling an Half-adder</a:t>
            </a:r>
            <a:endParaRPr lang="en-US" sz="4400" noProof="0" dirty="0"/>
          </a:p>
        </p:txBody>
      </p:sp>
      <p:sp>
        <p:nvSpPr>
          <p:cNvPr id="3" name="Rectangle 2"/>
          <p:cNvSpPr/>
          <p:nvPr/>
        </p:nvSpPr>
        <p:spPr>
          <a:xfrm>
            <a:off x="454978" y="4782770"/>
            <a:ext cx="11413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65" y="144386"/>
            <a:ext cx="4558752" cy="29576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48565" y="144386"/>
            <a:ext cx="187769" cy="20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Half-adder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4322"/>
              </p:ext>
            </p:extLst>
          </p:nvPr>
        </p:nvGraphicFramePr>
        <p:xfrm>
          <a:off x="1344103" y="2694290"/>
          <a:ext cx="564392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5"/>
                <a:gridCol w="1128785"/>
                <a:gridCol w="1128785"/>
                <a:gridCol w="1128785"/>
                <a:gridCol w="11287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Input 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Input B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Decimal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Result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Binary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Result</a:t>
                      </a:r>
                      <a:r>
                        <a:rPr lang="fr-FR" dirty="0" smtClean="0"/>
                        <a:t> (C)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Binary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Result</a:t>
                      </a:r>
                      <a:r>
                        <a:rPr lang="fr-FR" dirty="0" smtClean="0"/>
                        <a:t> (S)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10" y="2694290"/>
            <a:ext cx="28575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à coins arrondis 12"/>
          <p:cNvSpPr/>
          <p:nvPr/>
        </p:nvSpPr>
        <p:spPr>
          <a:xfrm>
            <a:off x="9356469" y="4336905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AND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9431341" y="2556980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743165" y="1986279"/>
            <a:ext cx="1046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The basic electronic devices used in computers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Half-adder 1.0 – Reference paper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94" y="1482354"/>
            <a:ext cx="8768124" cy="12572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796" y="5883571"/>
            <a:ext cx="3332784" cy="26807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241" y="3000541"/>
            <a:ext cx="3600000" cy="255067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994" y="3000541"/>
            <a:ext cx="3600000" cy="2574888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>
          <a:xfrm>
            <a:off x="4516021" y="3029187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AND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8886853" y="2987222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XOR</a:t>
            </a:r>
            <a:endParaRPr lang="fr-FR" dirty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Half-adder 1.0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97280" y="1357345"/>
            <a:ext cx="116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Exercice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43165" y="1986279"/>
            <a:ext cx="1046931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Read the paper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List the species involved in this system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List the reaction that occurs in the depicted mechanism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Is the QSS approximation available for some mechanisms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Choose a model for each reaction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Model the system using MATLAB or COPASI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Start simulation and analyze results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Play with parameters in order to find the most sensitive ones.</a:t>
            </a:r>
          </a:p>
        </p:txBody>
      </p:sp>
    </p:spTree>
    <p:extLst>
      <p:ext uri="{BB962C8B-B14F-4D97-AF65-F5344CB8AC3E}">
        <p14:creationId xmlns:p14="http://schemas.microsoft.com/office/powerpoint/2010/main" val="27657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Half-adder 2.0 – Reference paper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40" y="1495190"/>
            <a:ext cx="9251680" cy="9198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379" y="2581155"/>
            <a:ext cx="6007240" cy="35340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434" y="5876202"/>
            <a:ext cx="3687876" cy="239029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7653504" y="4456879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AND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373594" y="4142957"/>
            <a:ext cx="792480" cy="410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XOR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Half-adder 2.0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97280" y="1357345"/>
            <a:ext cx="116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Exercice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43165" y="1986279"/>
            <a:ext cx="1046931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Read the paper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List the species involved in this system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List the reaction that occurs in the depicted mechanism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Is the QSS approximation available for some mechanisms 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Choose a model for each reaction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Model the system using MATLAB or COPASI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Start simulation and analyze results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Play with parameters in order to find the most sensitive ones.</a:t>
            </a:r>
          </a:p>
        </p:txBody>
      </p:sp>
    </p:spTree>
    <p:extLst>
      <p:ext uri="{BB962C8B-B14F-4D97-AF65-F5344CB8AC3E}">
        <p14:creationId xmlns:p14="http://schemas.microsoft.com/office/powerpoint/2010/main" val="7962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0" dirty="0" smtClean="0"/>
              <a:t>Practical </a:t>
            </a:r>
            <a:r>
              <a:rPr lang="en-US" sz="4400" b="1" noProof="0" dirty="0" err="1" smtClean="0"/>
              <a:t>Exercice</a:t>
            </a:r>
            <a:r>
              <a:rPr lang="en-US" sz="4400" b="1" noProof="0" dirty="0" smtClean="0"/>
              <a:t> </a:t>
            </a:r>
            <a:r>
              <a:rPr lang="en-US" sz="4400" b="1" noProof="0" dirty="0" smtClean="0"/>
              <a:t>3</a:t>
            </a:r>
            <a:r>
              <a:rPr lang="en-US" sz="4800" noProof="0" dirty="0" smtClean="0"/>
              <a:t/>
            </a:r>
            <a:br>
              <a:rPr lang="en-US" sz="4800" noProof="0" dirty="0" smtClean="0"/>
            </a:br>
            <a:r>
              <a:rPr lang="en-US" sz="4400" noProof="0" dirty="0" smtClean="0"/>
              <a:t>Design of a band-detector</a:t>
            </a:r>
            <a:endParaRPr lang="en-US" sz="4400" noProof="0" dirty="0"/>
          </a:p>
        </p:txBody>
      </p:sp>
      <p:sp>
        <p:nvSpPr>
          <p:cNvPr id="3" name="Rectangle 2"/>
          <p:cNvSpPr/>
          <p:nvPr/>
        </p:nvSpPr>
        <p:spPr>
          <a:xfrm>
            <a:off x="454978" y="4782770"/>
            <a:ext cx="11413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04" y="245813"/>
            <a:ext cx="2738750" cy="26438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9780" y="347241"/>
            <a:ext cx="260059" cy="239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Band-detector</a:t>
            </a:r>
            <a:r>
              <a:rPr lang="en-US" noProof="0" dirty="0" smtClean="0"/>
              <a:t> – Reference paper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83" y="1599598"/>
            <a:ext cx="5716878" cy="15906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82" y="3389209"/>
            <a:ext cx="4724637" cy="226497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46" y="5952491"/>
            <a:ext cx="5365370" cy="308354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Representation of a biological system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247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Mathematical representation:</a:t>
                </a:r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v</a:t>
                </a:r>
                <a:r>
                  <a:rPr lang="en-US" sz="2000" dirty="0" smtClean="0"/>
                  <a:t>ector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of </a:t>
                </a:r>
                <a:r>
                  <a:rPr lang="en-US" sz="2000" dirty="0" smtClean="0"/>
                  <a:t>chemical </a:t>
                </a:r>
                <a:r>
                  <a:rPr lang="en-US" sz="2000" dirty="0" smtClean="0"/>
                  <a:t>species;</a:t>
                </a:r>
                <a:endParaRPr lang="en-US" sz="2000" dirty="0" smtClean="0"/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vector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000" dirty="0" smtClean="0"/>
                  <a:t> of reactions rate;</a:t>
                </a:r>
                <a:endParaRPr lang="en-US" sz="2000" dirty="0" smtClean="0"/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stoichiometry matrix</a:t>
                </a:r>
                <a:r>
                  <a:rPr lang="fr-FR" sz="2000" b="1" dirty="0"/>
                  <a:t>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sz="2000" dirty="0" smtClean="0"/>
              </a:p>
              <a:p>
                <a:pPr marL="742950" lvl="1" indent="-285750">
                  <a:spcAft>
                    <a:spcPts val="12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vector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fr-FR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of </a:t>
                </a:r>
                <a:r>
                  <a:rPr lang="en-US" sz="2000" dirty="0" smtClean="0"/>
                  <a:t>natural decay factor</a:t>
                </a:r>
              </a:p>
              <a:p>
                <a:pPr marL="742950" lvl="1" indent="-285750">
                  <a:spcAft>
                    <a:spcPts val="12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endParaRPr lang="en-US" sz="20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2477601"/>
              </a:xfrm>
              <a:prstGeom prst="rect">
                <a:avLst/>
              </a:prstGeom>
              <a:blipFill rotWithShape="0">
                <a:blip r:embed="rId3"/>
                <a:stretch>
                  <a:fillRect l="-582" t="-12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900103" y="4138381"/>
                <a:ext cx="1105816" cy="1732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𝐺𝐹𝑃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03" y="4138381"/>
                <a:ext cx="1105816" cy="1732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22"/>
          <p:cNvGrpSpPr/>
          <p:nvPr/>
        </p:nvGrpSpPr>
        <p:grpSpPr>
          <a:xfrm>
            <a:off x="6126480" y="1994668"/>
            <a:ext cx="5079600" cy="1422918"/>
            <a:chOff x="230034" y="3112385"/>
            <a:chExt cx="5079600" cy="1422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1793969" y="3191709"/>
                  <a:ext cx="2777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969" y="3191709"/>
                  <a:ext cx="27770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8889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1312566" y="3758059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66" y="3758059"/>
                  <a:ext cx="28302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043" r="-8696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2735920" y="3485045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920" y="3485045"/>
                  <a:ext cx="28302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043" r="-10870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3032492" y="3756740"/>
                  <a:ext cx="273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492" y="3756740"/>
                  <a:ext cx="273152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111" r="-8889" b="-1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4305535" y="3495471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535" y="3495471"/>
                  <a:ext cx="283026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043" r="-10870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0034" y="3112385"/>
              <a:ext cx="5079600" cy="14229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2815335" y="4065990"/>
                <a:ext cx="1362361" cy="198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35" y="4065990"/>
                <a:ext cx="1362361" cy="19844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4987112" y="4091605"/>
                <a:ext cx="3349956" cy="174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12" y="4091605"/>
                <a:ext cx="3349956" cy="17470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/>
          <p:nvPr/>
        </p:nvCxnSpPr>
        <p:spPr>
          <a:xfrm flipV="1">
            <a:off x="6213987" y="6066503"/>
            <a:ext cx="1754133" cy="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968120" y="5898728"/>
            <a:ext cx="10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dirty="0" err="1" smtClean="0"/>
              <a:t>Reaction</a:t>
            </a:r>
            <a:endParaRPr lang="fr-FR" dirty="0" smtClean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8469603" y="4190352"/>
            <a:ext cx="0" cy="162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473604" y="387727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dirty="0" err="1" smtClean="0"/>
              <a:t>Species</a:t>
            </a:r>
            <a:endParaRPr lang="fr-F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9536677" y="4083958"/>
                <a:ext cx="1128835" cy="1935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𝐺𝐹𝑃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677" y="4083958"/>
                <a:ext cx="1128835" cy="193553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/>
          <p:cNvCxnSpPr/>
          <p:nvPr/>
        </p:nvCxnSpPr>
        <p:spPr>
          <a:xfrm>
            <a:off x="5453476" y="3182962"/>
            <a:ext cx="5943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10435847" y="3155692"/>
            <a:ext cx="5943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5609137" y="286321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37" y="2863216"/>
                <a:ext cx="28302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10591508" y="282911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508" y="2829110"/>
                <a:ext cx="283026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Band detector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97280" y="1357345"/>
            <a:ext cx="116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Exercice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43165" y="1986279"/>
            <a:ext cx="10469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Read the paper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Model the system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Find the steady states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Identify the most sensitive biological parameters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Wingdings 3" panose="05040102010807070707" pitchFamily="18" charset="2"/>
              <a:buChar char="´"/>
            </a:pPr>
            <a:r>
              <a:rPr lang="en-US" sz="2000" dirty="0" smtClean="0"/>
              <a:t>Try to find the parameters that best fit the expected response (system’s requirement)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98" y="4087075"/>
            <a:ext cx="8963101" cy="27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0" dirty="0" smtClean="0"/>
              <a:t>Open discussion</a:t>
            </a:r>
            <a:r>
              <a:rPr lang="en-US" sz="4800" noProof="0" dirty="0" smtClean="0"/>
              <a:t/>
            </a:r>
            <a:br>
              <a:rPr lang="en-US" sz="4800" noProof="0" dirty="0" smtClean="0"/>
            </a:br>
            <a:r>
              <a:rPr lang="en-US" sz="4400" noProof="0" dirty="0" smtClean="0"/>
              <a:t>Interest of modeling and simulation in systems biology and synthetic biology</a:t>
            </a:r>
            <a:endParaRPr lang="en-US" sz="4400" noProof="0" dirty="0"/>
          </a:p>
        </p:txBody>
      </p:sp>
      <p:sp>
        <p:nvSpPr>
          <p:cNvPr id="3" name="Rectangle 2"/>
          <p:cNvSpPr/>
          <p:nvPr/>
        </p:nvSpPr>
        <p:spPr>
          <a:xfrm>
            <a:off x="454978" y="4782770"/>
            <a:ext cx="11413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48565" y="144386"/>
            <a:ext cx="187769" cy="20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4208206" y="4840343"/>
            <a:ext cx="3142319" cy="941025"/>
          </a:xfrm>
          <a:prstGeom prst="roundRect">
            <a:avLst/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Representation of a biological system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Mathematical representation: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v</a:t>
                </a:r>
                <a:r>
                  <a:rPr lang="en-US" sz="2000" dirty="0"/>
                  <a:t>ector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chemical species;</a:t>
                </a:r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vector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000" dirty="0"/>
                  <a:t> of reactions rate;</a:t>
                </a:r>
              </a:p>
              <a:p>
                <a:pPr marL="742950" lvl="1" indent="-285750">
                  <a:spcAft>
                    <a:spcPts val="6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stoichiometry matrix</a:t>
                </a:r>
                <a:r>
                  <a:rPr lang="fr-FR" sz="2000" b="1" dirty="0"/>
                  <a:t>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sz="2000" dirty="0"/>
              </a:p>
              <a:p>
                <a:pPr marL="742950" lvl="1" indent="-285750">
                  <a:spcAft>
                    <a:spcPts val="12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/>
                  <a:t>vector </a:t>
                </a:r>
                <a14:m>
                  <m:oMath xmlns:m="http://schemas.openxmlformats.org/officeDocument/2006/math">
                    <m:r>
                      <a:rPr lang="fr-FR" sz="2000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fr-FR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natural decay factor</a:t>
                </a:r>
              </a:p>
              <a:p>
                <a:pPr marL="285750" indent="-285750">
                  <a:spcAft>
                    <a:spcPts val="1200"/>
                  </a:spcAft>
                  <a:buClr>
                    <a:schemeClr val="accent1"/>
                  </a:buClr>
                  <a:buSzPct val="70000"/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Ordinary Differential Equation </a:t>
                </a:r>
                <a:r>
                  <a:rPr lang="en-US" sz="2000" dirty="0" smtClean="0"/>
                  <a:t>(ODE) set </a:t>
                </a:r>
                <a:r>
                  <a:rPr lang="en-US" sz="2000" dirty="0" smtClean="0"/>
                  <a:t>that governs the system</a:t>
                </a:r>
              </a:p>
              <a:p>
                <a:pPr marL="742950" lvl="1" indent="-285750">
                  <a:spcAft>
                    <a:spcPts val="12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endParaRPr lang="en-US" sz="20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582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22"/>
          <p:cNvGrpSpPr/>
          <p:nvPr/>
        </p:nvGrpSpPr>
        <p:grpSpPr>
          <a:xfrm>
            <a:off x="6126480" y="1994668"/>
            <a:ext cx="5079600" cy="1422918"/>
            <a:chOff x="230034" y="3112385"/>
            <a:chExt cx="5079600" cy="1422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1793969" y="3191709"/>
                  <a:ext cx="2777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969" y="3191709"/>
                  <a:ext cx="27770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333" r="-8889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1312566" y="3758059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66" y="3758059"/>
                  <a:ext cx="28302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043" r="-8696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2735920" y="3485045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920" y="3485045"/>
                  <a:ext cx="28302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043" r="-10870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3032492" y="3756740"/>
                  <a:ext cx="273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492" y="3756740"/>
                  <a:ext cx="2731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r="-8889" b="-15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4305535" y="3495471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fr-FR" dirty="0" smtClean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535" y="3495471"/>
                  <a:ext cx="28302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043" r="-10870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034" y="3112385"/>
              <a:ext cx="5079600" cy="1422918"/>
            </a:xfrm>
            <a:prstGeom prst="rect">
              <a:avLst/>
            </a:prstGeom>
          </p:spPr>
        </p:pic>
      </p:grpSp>
      <p:cxnSp>
        <p:nvCxnSpPr>
          <p:cNvPr id="35" name="Connecteur droit avec flèche 34"/>
          <p:cNvCxnSpPr/>
          <p:nvPr/>
        </p:nvCxnSpPr>
        <p:spPr>
          <a:xfrm>
            <a:off x="5453476" y="3182962"/>
            <a:ext cx="5943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10435847" y="3155692"/>
            <a:ext cx="5943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5609137" y="286321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37" y="2863216"/>
                <a:ext cx="28302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2766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10591508" y="282911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508" y="2829110"/>
                <a:ext cx="28302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402538" y="4840343"/>
                <a:ext cx="294798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fr-FR" sz="2800" b="1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38" y="4840343"/>
                <a:ext cx="2947987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621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Example: binding reaction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2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𝒐𝒇𝒇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𝑨𝑩</m:t>
                      </m:r>
                    </m:oMath>
                  </m:oMathPara>
                </a14:m>
                <a:endParaRPr lang="en-US" sz="16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582" t="-18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256365" y="4521260"/>
                <a:ext cx="4312919" cy="113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fr-FR" sz="2400" b="1" dirty="0" smtClean="0"/>
                  <a:t>Rate</a:t>
                </a:r>
              </a:p>
              <a:p>
                <a:pPr algn="ctr">
                  <a:buClr>
                    <a:schemeClr val="accent1"/>
                  </a:buClr>
                </a:pPr>
                <a:endParaRPr lang="fr-FR" b="1" dirty="0" smtClean="0"/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365" y="4521260"/>
                <a:ext cx="4312919" cy="1137619"/>
              </a:xfrm>
              <a:prstGeom prst="rect">
                <a:avLst/>
              </a:prstGeom>
              <a:blipFill rotWithShape="0">
                <a:blip r:embed="rId4"/>
                <a:stretch>
                  <a:fillRect t="-4301" b="-48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6774426" y="4463056"/>
                <a:ext cx="4619726" cy="1727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fr-FR" sz="2400" dirty="0" smtClean="0"/>
                  <a:t>Reversibility: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r-FR" sz="2400" b="0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fr-FR" sz="2400" dirty="0" smtClean="0"/>
                  <a:t>Dissociation constant: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sub>
                        </m:sSub>
                      </m:den>
                    </m:f>
                  </m:oMath>
                </a14:m>
                <a:endParaRPr lang="fr-FR" sz="2400" dirty="0" smtClean="0"/>
              </a:p>
              <a:p>
                <a:pPr marL="285750" indent="-285750"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fr-FR" sz="2400" dirty="0" err="1" smtClean="0"/>
                  <a:t>Static</a:t>
                </a:r>
                <a:r>
                  <a:rPr lang="fr-FR" sz="2400" dirty="0" smtClean="0"/>
                  <a:t> </a:t>
                </a:r>
                <a:r>
                  <a:rPr lang="fr-FR" sz="2400" dirty="0" smtClean="0"/>
                  <a:t>solution: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endParaRPr lang="fr-FR" sz="2400" dirty="0" smtClean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426" y="4463056"/>
                <a:ext cx="4619726" cy="1727396"/>
              </a:xfrm>
              <a:prstGeom prst="rect">
                <a:avLst/>
              </a:prstGeom>
              <a:blipFill rotWithShape="0">
                <a:blip r:embed="rId5"/>
                <a:stretch>
                  <a:fillRect l="-1847" t="-24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à coins arrondis 30"/>
          <p:cNvSpPr/>
          <p:nvPr/>
        </p:nvSpPr>
        <p:spPr>
          <a:xfrm>
            <a:off x="1305205" y="5087948"/>
            <a:ext cx="4191027" cy="664221"/>
          </a:xfrm>
          <a:prstGeom prst="roundRect">
            <a:avLst/>
          </a:prstGeom>
          <a:solidFill>
            <a:srgbClr val="1CADE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097280" y="1357345"/>
            <a:ext cx="374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smtClean="0">
                <a:solidFill>
                  <a:srgbClr val="C00000"/>
                </a:solidFill>
              </a:rPr>
              <a:t>First </a:t>
            </a:r>
            <a:r>
              <a:rPr lang="fr-FR" sz="2400" cap="small" dirty="0" err="1" smtClean="0">
                <a:solidFill>
                  <a:srgbClr val="C00000"/>
                </a:solidFill>
              </a:rPr>
              <a:t>order</a:t>
            </a:r>
            <a:r>
              <a:rPr lang="fr-FR" sz="2400" cap="small" dirty="0" smtClean="0">
                <a:solidFill>
                  <a:srgbClr val="C00000"/>
                </a:solidFill>
              </a:rPr>
              <a:t> </a:t>
            </a:r>
            <a:r>
              <a:rPr lang="fr-FR" sz="2400" cap="small" dirty="0" err="1" smtClean="0">
                <a:solidFill>
                  <a:srgbClr val="C00000"/>
                </a:solidFill>
              </a:rPr>
              <a:t>chemical</a:t>
            </a:r>
            <a:r>
              <a:rPr lang="fr-FR" sz="2400" cap="small" dirty="0" smtClean="0">
                <a:solidFill>
                  <a:srgbClr val="C00000"/>
                </a:solidFill>
              </a:rPr>
              <a:t> </a:t>
            </a:r>
            <a:r>
              <a:rPr lang="fr-FR" sz="2400" cap="small" dirty="0" err="1" smtClean="0">
                <a:solidFill>
                  <a:srgbClr val="C00000"/>
                </a:solidFill>
              </a:rPr>
              <a:t>reaction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Standard models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European Summer School 2016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Modelling and simulation in systems and synthetic biology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´"/>
                </a:pPr>
                <a:r>
                  <a:rPr lang="en-US" sz="2000" dirty="0" smtClean="0"/>
                  <a:t>System modelling</a:t>
                </a:r>
                <a:endParaRPr lang="en-US" sz="2000" dirty="0" smtClean="0"/>
              </a:p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  <m:mr>
                          <m:e>
                            <m:groupChr>
                              <m:groupChrPr>
                                <m:chr m:val="←"/>
                                <m:pos m:val="top"/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b>
                                  <m:sSubPr>
                                    <m:ctrlP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32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groupChr>
                          </m:e>
                        </m:mr>
                      </m:m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𝑬𝑺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groupCh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5" y="1994668"/>
                <a:ext cx="10469318" cy="1977080"/>
              </a:xfrm>
              <a:prstGeom prst="rect">
                <a:avLst/>
              </a:prstGeom>
              <a:blipFill rotWithShape="0">
                <a:blip r:embed="rId3"/>
                <a:stretch>
                  <a:fillRect l="-582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608558" y="4557813"/>
                <a:ext cx="96205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8" y="4557813"/>
                <a:ext cx="96205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562422" y="4799528"/>
                <a:ext cx="2593595" cy="524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𝐸𝑆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422" y="4799528"/>
                <a:ext cx="2593595" cy="5240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863251" y="4551319"/>
                <a:ext cx="150419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251" y="4551319"/>
                <a:ext cx="1504194" cy="10204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520750" y="4557813"/>
                <a:ext cx="81810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750" y="4557813"/>
                <a:ext cx="818109" cy="10204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097280" y="135734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fr-FR" sz="2400" cap="small" dirty="0" err="1" smtClean="0">
                <a:solidFill>
                  <a:srgbClr val="C00000"/>
                </a:solidFill>
              </a:rPr>
              <a:t>Michaelis</a:t>
            </a:r>
            <a:r>
              <a:rPr lang="fr-FR" sz="2400" cap="small" dirty="0" err="1" smtClean="0">
                <a:solidFill>
                  <a:srgbClr val="C00000"/>
                </a:solidFill>
              </a:rPr>
              <a:t>-Menten</a:t>
            </a:r>
            <a:r>
              <a:rPr lang="fr-FR" sz="2400" cap="small" dirty="0" smtClean="0">
                <a:solidFill>
                  <a:srgbClr val="C00000"/>
                </a:solidFill>
              </a:rPr>
              <a:t> Model</a:t>
            </a:r>
            <a:endParaRPr lang="fr-FR" sz="2400" cap="small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Clr>
            <a:schemeClr val="accent1"/>
          </a:buClr>
          <a:buFont typeface="Wingdings 3" panose="05040102010807070707" pitchFamily="18" charset="2"/>
          <a:buChar char="´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6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TM02900769[[fn=Rétrospective]]</Template>
  <TotalTime>18223</TotalTime>
  <Words>3108</Words>
  <Application>Microsoft Office PowerPoint</Application>
  <PresentationFormat>Grand écran</PresentationFormat>
  <Paragraphs>788</Paragraphs>
  <Slides>61</Slides>
  <Notes>59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61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Wingdings</vt:lpstr>
      <vt:lpstr>Wingdings 2</vt:lpstr>
      <vt:lpstr>Wingdings 3</vt:lpstr>
      <vt:lpstr>HDOfficeLightV0</vt:lpstr>
      <vt:lpstr>1_HDOfficeLightV0</vt:lpstr>
      <vt:lpstr>2_HDOfficeLightV0</vt:lpstr>
      <vt:lpstr>3_HDOfficeLightV0</vt:lpstr>
      <vt:lpstr>Rétrospective</vt:lpstr>
      <vt:lpstr>Conception personnalisée</vt:lpstr>
      <vt:lpstr>Modelling and Simulation  in Systems and Synthetic Biology</vt:lpstr>
      <vt:lpstr>Outline of the workshop</vt:lpstr>
      <vt:lpstr>Theoretical introduction Background on biological systems modelling</vt:lpstr>
      <vt:lpstr>Representation of a biological system</vt:lpstr>
      <vt:lpstr>Representation of a biological system</vt:lpstr>
      <vt:lpstr>Representation of a biological system</vt:lpstr>
      <vt:lpstr>Representation of a biological system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Standard models</vt:lpstr>
      <vt:lpstr>Numerical resolution of ODEs</vt:lpstr>
      <vt:lpstr>Numerical resolution of ODEs</vt:lpstr>
      <vt:lpstr>Numerical resolution of ODEs</vt:lpstr>
      <vt:lpstr>Numerical resolution of ODEs</vt:lpstr>
      <vt:lpstr>Numerical resolution of ODEs</vt:lpstr>
      <vt:lpstr>Theoretical Backgroung</vt:lpstr>
      <vt:lpstr>Practical Exercice 1 Modelling a repressilator</vt:lpstr>
      <vt:lpstr>Reference Paper</vt:lpstr>
      <vt:lpstr>Questions</vt:lpstr>
      <vt:lpstr>MATLAB Modeling</vt:lpstr>
      <vt:lpstr>MATLAB Modeling</vt:lpstr>
      <vt:lpstr>MATLAB Modeling</vt:lpstr>
      <vt:lpstr>MATLAB Modeling</vt:lpstr>
      <vt:lpstr>MATLAB Modeling</vt:lpstr>
      <vt:lpstr>MATLAB Modeling</vt:lpstr>
      <vt:lpstr>MATLAB Modeling</vt:lpstr>
      <vt:lpstr>COPASI Modeling</vt:lpstr>
      <vt:lpstr>COPASI Modeling</vt:lpstr>
      <vt:lpstr>COPASI Modeling</vt:lpstr>
      <vt:lpstr>COPASI Modeling</vt:lpstr>
      <vt:lpstr>COPASI Modeling</vt:lpstr>
      <vt:lpstr>COPASI Modeling</vt:lpstr>
      <vt:lpstr>COPASI Modeling</vt:lpstr>
      <vt:lpstr>COPASI Modeling</vt:lpstr>
      <vt:lpstr>COPASI Modeling</vt:lpstr>
      <vt:lpstr>Practical Exercice 2 Modelling an Half-adder</vt:lpstr>
      <vt:lpstr>Half-adder</vt:lpstr>
      <vt:lpstr>Half-adder 1.0 – Reference paper</vt:lpstr>
      <vt:lpstr>Half-adder 1.0</vt:lpstr>
      <vt:lpstr>Half-adder 2.0 – Reference paper</vt:lpstr>
      <vt:lpstr>Half-adder 2.0</vt:lpstr>
      <vt:lpstr>Practical Exercice 3 Design of a band-detector</vt:lpstr>
      <vt:lpstr>Band-detector – Reference paper</vt:lpstr>
      <vt:lpstr>Band detector</vt:lpstr>
      <vt:lpstr>Open discussion Interest of modeling and simulation in systems biology and synthetic biology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Elise Rosati</dc:creator>
  <cp:lastModifiedBy>Morgan Madec</cp:lastModifiedBy>
  <cp:revision>420</cp:revision>
  <cp:lastPrinted>2016-07-05T11:31:49Z</cp:lastPrinted>
  <dcterms:created xsi:type="dcterms:W3CDTF">2015-04-29T08:51:38Z</dcterms:created>
  <dcterms:modified xsi:type="dcterms:W3CDTF">2016-07-08T09:13:56Z</dcterms:modified>
</cp:coreProperties>
</file>